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4" r:id="rId4"/>
  </p:sldMasterIdLst>
  <p:notesMasterIdLst>
    <p:notesMasterId r:id="rId46"/>
  </p:notesMasterIdLst>
  <p:handoutMasterIdLst>
    <p:handoutMasterId r:id="rId47"/>
  </p:handoutMasterIdLst>
  <p:sldIdLst>
    <p:sldId id="3556" r:id="rId5"/>
    <p:sldId id="3559" r:id="rId6"/>
    <p:sldId id="3558" r:id="rId7"/>
    <p:sldId id="3582" r:id="rId8"/>
    <p:sldId id="3557" r:id="rId9"/>
    <p:sldId id="3565" r:id="rId10"/>
    <p:sldId id="3568" r:id="rId11"/>
    <p:sldId id="3580" r:id="rId12"/>
    <p:sldId id="3566" r:id="rId13"/>
    <p:sldId id="3567" r:id="rId14"/>
    <p:sldId id="3572" r:id="rId15"/>
    <p:sldId id="3581" r:id="rId16"/>
    <p:sldId id="1166" r:id="rId17"/>
    <p:sldId id="1027" r:id="rId18"/>
    <p:sldId id="1028" r:id="rId19"/>
    <p:sldId id="1029" r:id="rId20"/>
    <p:sldId id="3571" r:id="rId21"/>
    <p:sldId id="3569" r:id="rId22"/>
    <p:sldId id="3570" r:id="rId23"/>
    <p:sldId id="3560" r:id="rId24"/>
    <p:sldId id="3574" r:id="rId25"/>
    <p:sldId id="2147310454" r:id="rId26"/>
    <p:sldId id="3573" r:id="rId27"/>
    <p:sldId id="1186" r:id="rId28"/>
    <p:sldId id="1882" r:id="rId29"/>
    <p:sldId id="1883" r:id="rId30"/>
    <p:sldId id="1884" r:id="rId31"/>
    <p:sldId id="1885" r:id="rId32"/>
    <p:sldId id="3579" r:id="rId33"/>
    <p:sldId id="1047" r:id="rId34"/>
    <p:sldId id="1048" r:id="rId35"/>
    <p:sldId id="1049" r:id="rId36"/>
    <p:sldId id="1188" r:id="rId37"/>
    <p:sldId id="2147310388" r:id="rId38"/>
    <p:sldId id="2147310487" r:id="rId39"/>
    <p:sldId id="2147310453" r:id="rId40"/>
    <p:sldId id="2147310448" r:id="rId41"/>
    <p:sldId id="2147310451" r:id="rId42"/>
    <p:sldId id="3577" r:id="rId43"/>
    <p:sldId id="3576" r:id="rId44"/>
    <p:sldId id="2147310488" r:id="rId4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364" userDrawn="1">
          <p15:clr>
            <a:srgbClr val="A4A3A4"/>
          </p15:clr>
        </p15:guide>
        <p15:guide id="3" pos="54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BBEE"/>
    <a:srgbClr val="FF0000"/>
    <a:srgbClr val="EAFF00"/>
    <a:srgbClr val="00DD5F"/>
    <a:srgbClr val="E208DB"/>
    <a:srgbClr val="D78AD8"/>
    <a:srgbClr val="C0084E"/>
    <a:srgbClr val="000000"/>
    <a:srgbClr val="2E353E"/>
    <a:srgbClr val="6F74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33"/>
    <p:restoredTop sz="95646"/>
  </p:normalViewPr>
  <p:slideViewPr>
    <p:cSldViewPr snapToGrid="0">
      <p:cViewPr varScale="1">
        <p:scale>
          <a:sx n="157" d="100"/>
          <a:sy n="157" d="100"/>
        </p:scale>
        <p:origin x="1088" y="168"/>
      </p:cViewPr>
      <p:guideLst>
        <p:guide pos="2880"/>
        <p:guide orient="horz" pos="2364"/>
        <p:guide pos="5496"/>
      </p:guideLst>
    </p:cSldViewPr>
  </p:slideViewPr>
  <p:notesTextViewPr>
    <p:cViewPr>
      <p:scale>
        <a:sx n="1" d="1"/>
        <a:sy n="1" d="1"/>
      </p:scale>
      <p:origin x="0" y="0"/>
    </p:cViewPr>
  </p:notesTextViewPr>
  <p:sorterViewPr>
    <p:cViewPr>
      <p:scale>
        <a:sx n="113" d="100"/>
        <a:sy n="113"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191B27-7261-1C40-9EB9-73E6FEF78B28}" type="datetimeFigureOut">
              <a:rPr lang="en-US" smtClean="0"/>
              <a:t>2/5/23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B76FC1-1687-6349-A2DE-7146D729E6CC}" type="slidenum">
              <a:rPr lang="en-US" smtClean="0"/>
              <a:t>‹#›</a:t>
            </a:fld>
            <a:endParaRPr lang="en-US" dirty="0"/>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5T20:21:37.894"/>
    </inkml:context>
    <inkml:brush xml:id="br0">
      <inkml:brushProperty name="width" value="0.08571" units="cm"/>
      <inkml:brushProperty name="height" value="0.08571" units="cm"/>
    </inkml:brush>
  </inkml:definitions>
  <inkml:trace contextRef="#ctx0" brushRef="#br0">1 0 8027,'0'0'0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9C2F3-D6AE-4C20-9445-6FE3A1CFD875}" type="datetimeFigureOut">
              <a:rPr lang="en-US" smtClean="0"/>
              <a:t>2/5/23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50DD6-F48B-46CE-9487-A5649BE3E5C0}"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538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 the covers, TidalScale uses machine learning to automatically co-locate compute entity with the resources it needs. And just like ordinary virtualization it does all of this transparently - the OS and applications have </a:t>
            </a:r>
            <a:r>
              <a:rPr lang="en-US" i="1" dirty="0"/>
              <a:t>no idea</a:t>
            </a:r>
            <a:r>
              <a:rPr lang="en-US" dirty="0"/>
              <a:t> they aren't running on hardware....</a:t>
            </a:r>
          </a:p>
        </p:txBody>
      </p:sp>
    </p:spTree>
    <p:extLst>
      <p:ext uri="{BB962C8B-B14F-4D97-AF65-F5344CB8AC3E}">
        <p14:creationId xmlns:p14="http://schemas.microsoft.com/office/powerpoint/2010/main" val="109769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888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1191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106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6465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4510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8099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220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
          <p:cNvSpPr/>
          <p:nvPr userDrawn="1"/>
        </p:nvSpPr>
        <p:spPr>
          <a:xfrm>
            <a:off x="0" y="819150"/>
            <a:ext cx="9144000" cy="4324350"/>
          </a:xfrm>
          <a:prstGeom prst="rect">
            <a:avLst/>
          </a:prstGeom>
          <a:gradFill>
            <a:gsLst>
              <a:gs pos="21000">
                <a:schemeClr val="tx2"/>
              </a:gs>
              <a:gs pos="87000">
                <a:schemeClr val="tx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3">
            <a:extLst>
              <a:ext uri="{FF2B5EF4-FFF2-40B4-BE49-F238E27FC236}">
                <a16:creationId xmlns:a16="http://schemas.microsoft.com/office/drawing/2014/main" id="{63468BE9-338C-E74F-A471-75B0F08BAEDB}"/>
              </a:ext>
            </a:extLst>
          </p:cNvPr>
          <p:cNvSpPr txBox="1">
            <a:spLocks/>
          </p:cNvSpPr>
          <p:nvPr userDrawn="1"/>
        </p:nvSpPr>
        <p:spPr>
          <a:xfrm>
            <a:off x="106802" y="4944870"/>
            <a:ext cx="3071593" cy="27463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baseline="0" dirty="0">
                <a:solidFill>
                  <a:schemeClr val="bg1"/>
                </a:solidFill>
              </a:rPr>
              <a:t>Ike Nassi 2023-02-03   Distributed Virtual Machines</a:t>
            </a:r>
          </a:p>
          <a:p>
            <a:endParaRPr lang="en-US" sz="900" baseline="0" dirty="0">
              <a:solidFill>
                <a:schemeClr val="bg1"/>
              </a:solidFill>
            </a:endParaRPr>
          </a:p>
        </p:txBody>
      </p:sp>
      <p:sp>
        <p:nvSpPr>
          <p:cNvPr id="4" name="Footer Placeholder 3">
            <a:extLst>
              <a:ext uri="{FF2B5EF4-FFF2-40B4-BE49-F238E27FC236}">
                <a16:creationId xmlns:a16="http://schemas.microsoft.com/office/drawing/2014/main" id="{07F0A331-4493-8E64-EE5A-9FE44443F1B8}"/>
              </a:ext>
            </a:extLst>
          </p:cNvPr>
          <p:cNvSpPr txBox="1">
            <a:spLocks/>
          </p:cNvSpPr>
          <p:nvPr userDrawn="1"/>
        </p:nvSpPr>
        <p:spPr>
          <a:xfrm>
            <a:off x="8686800" y="4830763"/>
            <a:ext cx="350398" cy="27463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2E2A1B8E-9775-D143-8EFE-B86FFE0B88D8}" type="slidenum">
              <a:rPr lang="en-US" sz="1000" baseline="0" smtClean="0">
                <a:solidFill>
                  <a:schemeClr val="bg1"/>
                </a:solidFill>
              </a:rPr>
              <a:pPr algn="ctr"/>
              <a:t>‹#›</a:t>
            </a:fld>
            <a:endParaRPr lang="en-US" sz="1000" baseline="0" dirty="0">
              <a:solidFill>
                <a:schemeClr val="bg1"/>
              </a:solidFill>
            </a:endParaRPr>
          </a:p>
        </p:txBody>
      </p:sp>
    </p:spTree>
    <p:extLst>
      <p:ext uri="{BB962C8B-B14F-4D97-AF65-F5344CB8AC3E}">
        <p14:creationId xmlns:p14="http://schemas.microsoft.com/office/powerpoint/2010/main" val="366136456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0"/>
            <a:ext cx="9144000" cy="5164727"/>
          </a:xfrm>
          <a:prstGeom prst="rect">
            <a:avLst/>
          </a:prstGeom>
          <a:gradFill>
            <a:gsLst>
              <a:gs pos="21000">
                <a:schemeClr val="tx2"/>
              </a:gs>
              <a:gs pos="87000">
                <a:schemeClr val="tx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120" y="1923187"/>
            <a:ext cx="8229600" cy="857250"/>
          </a:xfrm>
        </p:spPr>
        <p:txBody>
          <a:bodyPr/>
          <a:lstStyle/>
          <a:p>
            <a:r>
              <a:rPr lang="en-US"/>
              <a:t>Presentation Title </a:t>
            </a:r>
          </a:p>
        </p:txBody>
      </p:sp>
      <p:sp>
        <p:nvSpPr>
          <p:cNvPr id="5" name="Text Placeholder 4">
            <a:extLst>
              <a:ext uri="{FF2B5EF4-FFF2-40B4-BE49-F238E27FC236}">
                <a16:creationId xmlns:a16="http://schemas.microsoft.com/office/drawing/2014/main" id="{0C7CEFE2-1D34-2A41-B175-B1ADC9893E75}"/>
              </a:ext>
            </a:extLst>
          </p:cNvPr>
          <p:cNvSpPr>
            <a:spLocks noGrp="1"/>
          </p:cNvSpPr>
          <p:nvPr>
            <p:ph type="body" sz="quarter" idx="10" hasCustomPrompt="1"/>
          </p:nvPr>
        </p:nvSpPr>
        <p:spPr>
          <a:xfrm>
            <a:off x="579120" y="2747959"/>
            <a:ext cx="2211387" cy="668338"/>
          </a:xfrm>
        </p:spPr>
        <p:txBody>
          <a:bodyPr>
            <a:normAutofit/>
          </a:bodyPr>
          <a:lstStyle>
            <a:lvl1pPr marL="0" indent="0">
              <a:buNone/>
              <a:defRPr sz="1600">
                <a:solidFill>
                  <a:schemeClr val="bg1"/>
                </a:solidFill>
              </a:defRPr>
            </a:lvl1pPr>
          </a:lstStyle>
          <a:p>
            <a:pPr lvl="0"/>
            <a:r>
              <a:rPr lang="en-US"/>
              <a:t>Presenter </a:t>
            </a:r>
          </a:p>
          <a:p>
            <a:pPr lvl="0"/>
            <a:r>
              <a:rPr lang="en-US"/>
              <a:t>Date</a:t>
            </a:r>
          </a:p>
        </p:txBody>
      </p:sp>
    </p:spTree>
    <p:extLst>
      <p:ext uri="{BB962C8B-B14F-4D97-AF65-F5344CB8AC3E}">
        <p14:creationId xmlns:p14="http://schemas.microsoft.com/office/powerpoint/2010/main" val="142946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Blank Layout">
    <p:spTree>
      <p:nvGrpSpPr>
        <p:cNvPr id="1" name=""/>
        <p:cNvGrpSpPr/>
        <p:nvPr/>
      </p:nvGrpSpPr>
      <p:grpSpPr>
        <a:xfrm>
          <a:off x="0" y="0"/>
          <a:ext cx="0" cy="0"/>
          <a:chOff x="0" y="0"/>
          <a:chExt cx="0" cy="0"/>
        </a:xfrm>
      </p:grpSpPr>
      <p:sp>
        <p:nvSpPr>
          <p:cNvPr id="2" name="Text Placeholder 2"/>
          <p:cNvSpPr>
            <a:spLocks noGrp="1"/>
          </p:cNvSpPr>
          <p:nvPr>
            <p:ph idx="1"/>
          </p:nvPr>
        </p:nvSpPr>
        <p:spPr>
          <a:xfrm>
            <a:off x="457200" y="1200150"/>
            <a:ext cx="8229600" cy="3394075"/>
          </a:xfrm>
          <a:prstGeom prst="rect">
            <a:avLst/>
          </a:prstGeom>
          <a:ln>
            <a:noFill/>
          </a:ln>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457200" y="38100"/>
            <a:ext cx="8229600" cy="857250"/>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3" name="Footer Placeholder 3">
            <a:extLst>
              <a:ext uri="{FF2B5EF4-FFF2-40B4-BE49-F238E27FC236}">
                <a16:creationId xmlns:a16="http://schemas.microsoft.com/office/drawing/2014/main" id="{3C0911E3-0C67-71B5-95CC-7296330D081B}"/>
              </a:ext>
            </a:extLst>
          </p:cNvPr>
          <p:cNvSpPr txBox="1">
            <a:spLocks/>
          </p:cNvSpPr>
          <p:nvPr userDrawn="1"/>
        </p:nvSpPr>
        <p:spPr>
          <a:xfrm>
            <a:off x="0" y="4868863"/>
            <a:ext cx="3071593" cy="27463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baseline="0" dirty="0">
                <a:solidFill>
                  <a:schemeClr val="bg1"/>
                </a:solidFill>
              </a:rPr>
              <a:t>Ike Nassi</a:t>
            </a:r>
          </a:p>
          <a:p>
            <a:endParaRPr lang="en-US" sz="900" baseline="0" dirty="0">
              <a:solidFill>
                <a:schemeClr val="bg1"/>
              </a:solidFill>
            </a:endParaRPr>
          </a:p>
        </p:txBody>
      </p:sp>
      <p:sp>
        <p:nvSpPr>
          <p:cNvPr id="6" name="Footer Placeholder 3">
            <a:extLst>
              <a:ext uri="{FF2B5EF4-FFF2-40B4-BE49-F238E27FC236}">
                <a16:creationId xmlns:a16="http://schemas.microsoft.com/office/drawing/2014/main" id="{B2C9A7FE-D805-672D-A196-3082CFC56CC5}"/>
              </a:ext>
            </a:extLst>
          </p:cNvPr>
          <p:cNvSpPr txBox="1">
            <a:spLocks/>
          </p:cNvSpPr>
          <p:nvPr userDrawn="1"/>
        </p:nvSpPr>
        <p:spPr>
          <a:xfrm>
            <a:off x="8427005" y="4830763"/>
            <a:ext cx="519590" cy="27463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2E2A1B8E-9775-D143-8EFE-B86FFE0B88D8}" type="slidenum">
              <a:rPr lang="en-US" sz="1000" baseline="0" smtClean="0">
                <a:solidFill>
                  <a:schemeClr val="bg1"/>
                </a:solidFill>
              </a:rPr>
              <a:pPr algn="ctr"/>
              <a:t>‹#›</a:t>
            </a:fld>
            <a:endParaRPr lang="en-US" sz="1000" baseline="0" dirty="0">
              <a:solidFill>
                <a:schemeClr val="bg1"/>
              </a:solidFill>
            </a:endParaRPr>
          </a:p>
        </p:txBody>
      </p:sp>
    </p:spTree>
    <p:extLst>
      <p:ext uri="{BB962C8B-B14F-4D97-AF65-F5344CB8AC3E}">
        <p14:creationId xmlns:p14="http://schemas.microsoft.com/office/powerpoint/2010/main" val="152249774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B493-4A96-4D4D-BF02-B30468BFFB97}"/>
              </a:ext>
            </a:extLst>
          </p:cNvPr>
          <p:cNvSpPr>
            <a:spLocks noGrp="1"/>
          </p:cNvSpPr>
          <p:nvPr>
            <p:ph type="title"/>
          </p:nvPr>
        </p:nvSpPr>
        <p:spPr/>
        <p:txBody>
          <a:bodyPr/>
          <a:lstStyle/>
          <a:p>
            <a:r>
              <a:rPr lang="en-US"/>
              <a:t>Click to edit Master title style</a:t>
            </a:r>
          </a:p>
        </p:txBody>
      </p:sp>
      <p:sp>
        <p:nvSpPr>
          <p:cNvPr id="10" name="Footer Placeholder 3">
            <a:extLst>
              <a:ext uri="{FF2B5EF4-FFF2-40B4-BE49-F238E27FC236}">
                <a16:creationId xmlns:a16="http://schemas.microsoft.com/office/drawing/2014/main" id="{32CD4B1C-15D0-4D41-AE93-B2F738482C26}"/>
              </a:ext>
            </a:extLst>
          </p:cNvPr>
          <p:cNvSpPr txBox="1">
            <a:spLocks/>
          </p:cNvSpPr>
          <p:nvPr userDrawn="1"/>
        </p:nvSpPr>
        <p:spPr>
          <a:xfrm>
            <a:off x="8427005" y="4830763"/>
            <a:ext cx="519590" cy="27463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2E2A1B8E-9775-D143-8EFE-B86FFE0B88D8}" type="slidenum">
              <a:rPr lang="en-US" sz="1000" baseline="0" smtClean="0">
                <a:solidFill>
                  <a:schemeClr val="bg1"/>
                </a:solidFill>
              </a:rPr>
              <a:pPr algn="ctr"/>
              <a:t>‹#›</a:t>
            </a:fld>
            <a:endParaRPr lang="en-US" sz="1000" baseline="0" dirty="0">
              <a:solidFill>
                <a:schemeClr val="bg1"/>
              </a:solidFill>
            </a:endParaRPr>
          </a:p>
        </p:txBody>
      </p:sp>
    </p:spTree>
    <p:extLst>
      <p:ext uri="{BB962C8B-B14F-4D97-AF65-F5344CB8AC3E}">
        <p14:creationId xmlns:p14="http://schemas.microsoft.com/office/powerpoint/2010/main" val="140270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ECB99-3CD4-4457-83F9-8E8EE0F2C52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3A90920-2DF8-4F16-AB9D-53F62004B3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4C9F72-C703-4142-BA82-A5D4D0DBC034}"/>
              </a:ext>
            </a:extLst>
          </p:cNvPr>
          <p:cNvSpPr>
            <a:spLocks noGrp="1"/>
          </p:cNvSpPr>
          <p:nvPr>
            <p:ph type="sldNum" sz="quarter" idx="12"/>
          </p:nvPr>
        </p:nvSpPr>
        <p:spPr/>
        <p:txBody>
          <a:bodyPr/>
          <a:lstStyle/>
          <a:p>
            <a:endParaRPr lang="en-US" dirty="0"/>
          </a:p>
        </p:txBody>
      </p:sp>
      <p:sp>
        <p:nvSpPr>
          <p:cNvPr id="5" name="Title 4">
            <a:extLst>
              <a:ext uri="{FF2B5EF4-FFF2-40B4-BE49-F238E27FC236}">
                <a16:creationId xmlns:a16="http://schemas.microsoft.com/office/drawing/2014/main" id="{18BF8E86-CA9B-6CCE-0E25-9D7625AD016D}"/>
              </a:ext>
            </a:extLst>
          </p:cNvPr>
          <p:cNvSpPr>
            <a:spLocks noGrp="1"/>
          </p:cNvSpPr>
          <p:nvPr>
            <p:ph type="title"/>
          </p:nvPr>
        </p:nvSpPr>
        <p:spPr>
          <a:xfrm>
            <a:off x="242047" y="1551855"/>
            <a:ext cx="8229600" cy="857250"/>
          </a:xfrm>
        </p:spPr>
        <p:txBody>
          <a:bodyPr/>
          <a:lstStyle/>
          <a:p>
            <a:r>
              <a:rPr lang="en-US"/>
              <a:t>Click to edit Master title style</a:t>
            </a:r>
          </a:p>
        </p:txBody>
      </p:sp>
    </p:spTree>
    <p:extLst>
      <p:ext uri="{BB962C8B-B14F-4D97-AF65-F5344CB8AC3E}">
        <p14:creationId xmlns:p14="http://schemas.microsoft.com/office/powerpoint/2010/main" val="251982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2AF46A-A30C-5349-8929-BC99B99C8BBA}"/>
              </a:ext>
            </a:extLst>
          </p:cNvPr>
          <p:cNvSpPr/>
          <p:nvPr userDrawn="1"/>
        </p:nvSpPr>
        <p:spPr>
          <a:xfrm>
            <a:off x="0" y="844260"/>
            <a:ext cx="9144000" cy="4324350"/>
          </a:xfrm>
          <a:prstGeom prst="rect">
            <a:avLst/>
          </a:prstGeom>
          <a:gradFill>
            <a:gsLst>
              <a:gs pos="21000">
                <a:schemeClr val="tx2"/>
              </a:gs>
              <a:gs pos="87000">
                <a:schemeClr val="tx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0"/>
            <a:ext cx="9144000" cy="852407"/>
          </a:xfrm>
          <a:prstGeom prst="rect">
            <a:avLst/>
          </a:prstGeom>
        </p:spPr>
      </p:pic>
      <p:sp>
        <p:nvSpPr>
          <p:cNvPr id="8" name="Rectangle 7"/>
          <p:cNvSpPr/>
          <p:nvPr userDrawn="1"/>
        </p:nvSpPr>
        <p:spPr>
          <a:xfrm>
            <a:off x="0" y="0"/>
            <a:ext cx="9144000" cy="852407"/>
          </a:xfrm>
          <a:prstGeom prst="rect">
            <a:avLst/>
          </a:prstGeom>
          <a:solidFill>
            <a:srgbClr val="0D6D95">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38100"/>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4" name="Footer Placeholder 3">
            <a:extLst>
              <a:ext uri="{FF2B5EF4-FFF2-40B4-BE49-F238E27FC236}">
                <a16:creationId xmlns:a16="http://schemas.microsoft.com/office/drawing/2014/main" id="{2BB03653-61F2-B74E-C83C-FD9919A64294}"/>
              </a:ext>
            </a:extLst>
          </p:cNvPr>
          <p:cNvSpPr txBox="1">
            <a:spLocks/>
          </p:cNvSpPr>
          <p:nvPr userDrawn="1"/>
        </p:nvSpPr>
        <p:spPr>
          <a:xfrm>
            <a:off x="0" y="4868863"/>
            <a:ext cx="3071593" cy="27463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baseline="0" dirty="0">
                <a:solidFill>
                  <a:schemeClr val="bg1"/>
                </a:solidFill>
              </a:rPr>
              <a:t>Ike Nassi 2023-02-03   Distributed Virtual Machines</a:t>
            </a:r>
          </a:p>
          <a:p>
            <a:endParaRPr lang="en-US" sz="900" baseline="0" dirty="0">
              <a:solidFill>
                <a:schemeClr val="bg1"/>
              </a:solidFill>
            </a:endParaRPr>
          </a:p>
        </p:txBody>
      </p:sp>
      <p:sp>
        <p:nvSpPr>
          <p:cNvPr id="5" name="Footer Placeholder 3">
            <a:extLst>
              <a:ext uri="{FF2B5EF4-FFF2-40B4-BE49-F238E27FC236}">
                <a16:creationId xmlns:a16="http://schemas.microsoft.com/office/drawing/2014/main" id="{C5007EB5-5A50-294A-9544-415CA6A33496}"/>
              </a:ext>
            </a:extLst>
          </p:cNvPr>
          <p:cNvSpPr txBox="1">
            <a:spLocks/>
          </p:cNvSpPr>
          <p:nvPr userDrawn="1"/>
        </p:nvSpPr>
        <p:spPr>
          <a:xfrm>
            <a:off x="8427005" y="4830763"/>
            <a:ext cx="519590" cy="27463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2E2A1B8E-9775-D143-8EFE-B86FFE0B88D8}" type="slidenum">
              <a:rPr lang="en-US" sz="1000" baseline="0" smtClean="0">
                <a:solidFill>
                  <a:schemeClr val="bg1"/>
                </a:solidFill>
              </a:rPr>
              <a:pPr algn="ctr"/>
              <a:t>‹#›</a:t>
            </a:fld>
            <a:endParaRPr lang="en-US" sz="1000" baseline="0" dirty="0">
              <a:solidFill>
                <a:schemeClr val="bg1"/>
              </a:solidFill>
            </a:endParaRPr>
          </a:p>
        </p:txBody>
      </p:sp>
    </p:spTree>
    <p:extLst>
      <p:ext uri="{BB962C8B-B14F-4D97-AF65-F5344CB8AC3E}">
        <p14:creationId xmlns:p14="http://schemas.microsoft.com/office/powerpoint/2010/main" val="298854187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1" r:id="rId3"/>
    <p:sldLayoutId id="2147483812" r:id="rId4"/>
    <p:sldLayoutId id="2147483813" r:id="rId5"/>
  </p:sldLayoutIdLst>
  <p:hf sldNum="0" hdr="0" ftr="0" dt="0"/>
  <p:txStyles>
    <p:titleStyle>
      <a:lvl1pPr algn="l" defTabSz="685800" rtl="0" eaLnBrk="1" latinLnBrk="0" hangingPunct="1">
        <a:lnSpc>
          <a:spcPct val="90000"/>
        </a:lnSpc>
        <a:spcBef>
          <a:spcPct val="0"/>
        </a:spcBef>
        <a:buNone/>
        <a:defRPr sz="2800" b="0" kern="1200">
          <a:solidFill>
            <a:schemeClr val="bg1"/>
          </a:solidFill>
          <a:latin typeface="Arial" panose="020B0604020202020204" pitchFamily="34" charset="0"/>
          <a:ea typeface="Lato" panose="020F0502020204030203"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BE820-600B-C146-BCFC-8DE11C0FC338}"/>
              </a:ext>
            </a:extLst>
          </p:cNvPr>
          <p:cNvSpPr>
            <a:spLocks noGrp="1"/>
          </p:cNvSpPr>
          <p:nvPr>
            <p:ph type="title"/>
          </p:nvPr>
        </p:nvSpPr>
        <p:spPr>
          <a:xfrm>
            <a:off x="1379755" y="1063450"/>
            <a:ext cx="6384490" cy="857250"/>
          </a:xfrm>
        </p:spPr>
        <p:txBody>
          <a:bodyPr>
            <a:normAutofit fontScale="90000"/>
          </a:bodyPr>
          <a:lstStyle/>
          <a:p>
            <a:pPr algn="ctr"/>
            <a:r>
              <a:rPr lang="en-US" dirty="0"/>
              <a:t>The Practical </a:t>
            </a:r>
            <a:r>
              <a:rPr lang="en-US"/>
              <a:t>Advantages of Distributed </a:t>
            </a:r>
            <a:r>
              <a:rPr lang="en-US" dirty="0"/>
              <a:t>Virtual Machines and How They Work</a:t>
            </a:r>
          </a:p>
        </p:txBody>
      </p:sp>
      <p:sp>
        <p:nvSpPr>
          <p:cNvPr id="4" name="TextBox 3">
            <a:extLst>
              <a:ext uri="{FF2B5EF4-FFF2-40B4-BE49-F238E27FC236}">
                <a16:creationId xmlns:a16="http://schemas.microsoft.com/office/drawing/2014/main" id="{4EEC6531-408D-9B46-A7C0-56BA16002BC8}"/>
              </a:ext>
            </a:extLst>
          </p:cNvPr>
          <p:cNvSpPr txBox="1"/>
          <p:nvPr/>
        </p:nvSpPr>
        <p:spPr>
          <a:xfrm>
            <a:off x="1608324" y="3752850"/>
            <a:ext cx="5927353" cy="507831"/>
          </a:xfrm>
          <a:prstGeom prst="rect">
            <a:avLst/>
          </a:prstGeom>
          <a:noFill/>
        </p:spPr>
        <p:txBody>
          <a:bodyPr wrap="square" rtlCol="0">
            <a:spAutoFit/>
          </a:bodyPr>
          <a:lstStyle/>
          <a:p>
            <a:pPr algn="ctr"/>
            <a:r>
              <a:rPr lang="en-US" dirty="0">
                <a:solidFill>
                  <a:schemeClr val="bg1"/>
                </a:solidFill>
              </a:rPr>
              <a:t>	Adjunct Prof USC/CSE, formerly CTO and Founder, TidalScale  (TidalScale now lives at HPE)</a:t>
            </a:r>
          </a:p>
        </p:txBody>
      </p:sp>
      <p:sp>
        <p:nvSpPr>
          <p:cNvPr id="2" name="TextBox 1">
            <a:extLst>
              <a:ext uri="{FF2B5EF4-FFF2-40B4-BE49-F238E27FC236}">
                <a16:creationId xmlns:a16="http://schemas.microsoft.com/office/drawing/2014/main" id="{CCD89C4F-C61C-5122-C754-8C60B5CC3E7A}"/>
              </a:ext>
            </a:extLst>
          </p:cNvPr>
          <p:cNvSpPr txBox="1"/>
          <p:nvPr/>
        </p:nvSpPr>
        <p:spPr>
          <a:xfrm>
            <a:off x="4123802" y="2476163"/>
            <a:ext cx="896399" cy="607859"/>
          </a:xfrm>
          <a:prstGeom prst="rect">
            <a:avLst/>
          </a:prstGeom>
          <a:noFill/>
        </p:spPr>
        <p:txBody>
          <a:bodyPr wrap="none" rtlCol="0">
            <a:spAutoFit/>
          </a:bodyPr>
          <a:lstStyle/>
          <a:p>
            <a:pPr algn="ctr"/>
            <a:r>
              <a:rPr lang="en-US" dirty="0">
                <a:solidFill>
                  <a:schemeClr val="bg1"/>
                </a:solidFill>
              </a:rPr>
              <a:t>Ike Nassi</a:t>
            </a:r>
          </a:p>
          <a:p>
            <a:pPr algn="ctr"/>
            <a:endParaRPr lang="en-US" sz="1000" dirty="0">
              <a:solidFill>
                <a:schemeClr val="bg1"/>
              </a:solidFill>
            </a:endParaRPr>
          </a:p>
          <a:p>
            <a:pPr algn="ctr"/>
            <a:r>
              <a:rPr lang="en-US" sz="1000" dirty="0">
                <a:solidFill>
                  <a:schemeClr val="bg1"/>
                </a:solidFill>
              </a:rPr>
              <a:t>2023-02-03</a:t>
            </a:r>
            <a:endParaRPr lang="en-US" sz="1000" dirty="0"/>
          </a:p>
        </p:txBody>
      </p:sp>
    </p:spTree>
    <p:extLst>
      <p:ext uri="{BB962C8B-B14F-4D97-AF65-F5344CB8AC3E}">
        <p14:creationId xmlns:p14="http://schemas.microsoft.com/office/powerpoint/2010/main" val="74372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Working Sets – Processor and Memory Affinity</a:t>
            </a:r>
          </a:p>
        </p:txBody>
      </p:sp>
      <p:pic>
        <p:nvPicPr>
          <p:cNvPr id="5" name="Picture 4" descr="Locality Visual.jpg">
            <a:extLst>
              <a:ext uri="{FF2B5EF4-FFF2-40B4-BE49-F238E27FC236}">
                <a16:creationId xmlns:a16="http://schemas.microsoft.com/office/drawing/2014/main" id="{5CB29619-C719-7B4F-A366-A65894B876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0002" y="1085757"/>
            <a:ext cx="3962400" cy="3964335"/>
          </a:xfrm>
          <a:prstGeom prst="rect">
            <a:avLst/>
          </a:prstGeom>
        </p:spPr>
      </p:pic>
      <p:sp>
        <p:nvSpPr>
          <p:cNvPr id="7" name="TextBox 6">
            <a:extLst>
              <a:ext uri="{FF2B5EF4-FFF2-40B4-BE49-F238E27FC236}">
                <a16:creationId xmlns:a16="http://schemas.microsoft.com/office/drawing/2014/main" id="{67202184-7C9F-6643-B73B-0DE952DACD10}"/>
              </a:ext>
            </a:extLst>
          </p:cNvPr>
          <p:cNvSpPr txBox="1"/>
          <p:nvPr/>
        </p:nvSpPr>
        <p:spPr>
          <a:xfrm>
            <a:off x="101598" y="883457"/>
            <a:ext cx="4290167" cy="3976986"/>
          </a:xfrm>
          <a:prstGeom prst="rect">
            <a:avLst/>
          </a:prstGeom>
          <a:noFill/>
        </p:spPr>
        <p:txBody>
          <a:bodyPr wrap="square" rtlCol="0">
            <a:spAutoFit/>
          </a:bodyPr>
          <a:lstStyle/>
          <a:p>
            <a:pPr marL="285750" indent="-285750">
              <a:lnSpc>
                <a:spcPct val="110000"/>
              </a:lnSpc>
              <a:spcAft>
                <a:spcPts val="600"/>
              </a:spcAft>
              <a:buSzPct val="100000"/>
              <a:buFont typeface="Arial"/>
              <a:buChar char="•"/>
            </a:pPr>
            <a:r>
              <a:rPr lang="en-US" sz="1600" dirty="0">
                <a:solidFill>
                  <a:schemeClr val="bg1"/>
                </a:solidFill>
              </a:rPr>
              <a:t>Over 50 years ago we figured out how to virtualize memory using working set locality*</a:t>
            </a:r>
          </a:p>
          <a:p>
            <a:pPr marL="285750" indent="-285750">
              <a:lnSpc>
                <a:spcPct val="110000"/>
              </a:lnSpc>
              <a:spcAft>
                <a:spcPts val="600"/>
              </a:spcAft>
              <a:buSzPct val="100000"/>
              <a:buFont typeface="Arial"/>
              <a:buChar char="•"/>
            </a:pPr>
            <a:r>
              <a:rPr lang="en-US" sz="1600" dirty="0">
                <a:solidFill>
                  <a:schemeClr val="bg1"/>
                </a:solidFill>
              </a:rPr>
              <a:t>Today, locality is applied ubiquitously across our computing infrastructure</a:t>
            </a:r>
          </a:p>
          <a:p>
            <a:pPr marL="285750" indent="-285750">
              <a:lnSpc>
                <a:spcPct val="110000"/>
              </a:lnSpc>
              <a:spcAft>
                <a:spcPts val="600"/>
              </a:spcAft>
              <a:buSzPct val="100000"/>
              <a:buFont typeface="Arial"/>
              <a:buChar char="•"/>
            </a:pPr>
            <a:r>
              <a:rPr lang="en-US" sz="1600" dirty="0">
                <a:solidFill>
                  <a:schemeClr val="bg1"/>
                </a:solidFill>
              </a:rPr>
              <a:t>TidalScale applies locality to all compute resource types automatically &amp; dynamically across physical machines</a:t>
            </a:r>
          </a:p>
          <a:p>
            <a:pPr marL="285750" indent="-285750">
              <a:lnSpc>
                <a:spcPct val="110000"/>
              </a:lnSpc>
              <a:spcAft>
                <a:spcPts val="600"/>
              </a:spcAft>
              <a:buSzPct val="100000"/>
              <a:buFont typeface="Arial"/>
              <a:buChar char="•"/>
            </a:pPr>
            <a:r>
              <a:rPr lang="en-US" sz="1600" dirty="0">
                <a:solidFill>
                  <a:schemeClr val="bg1"/>
                </a:solidFill>
              </a:rPr>
              <a:t>We think in terms of memory hierarchies in a consistent way</a:t>
            </a:r>
          </a:p>
          <a:p>
            <a:pPr marL="285750" indent="-285750">
              <a:lnSpc>
                <a:spcPct val="110000"/>
              </a:lnSpc>
              <a:spcAft>
                <a:spcPts val="600"/>
              </a:spcAft>
              <a:buSzPct val="100000"/>
              <a:buFont typeface="Arial"/>
              <a:buChar char="•"/>
            </a:pPr>
            <a:r>
              <a:rPr lang="en-US" sz="1600" dirty="0">
                <a:solidFill>
                  <a:schemeClr val="bg1"/>
                </a:solidFill>
              </a:rPr>
              <a:t>We think of physical DRAM as an L-4 cache of the VM</a:t>
            </a:r>
          </a:p>
          <a:p>
            <a:pPr marL="285750" indent="-285750">
              <a:lnSpc>
                <a:spcPct val="110000"/>
              </a:lnSpc>
              <a:spcAft>
                <a:spcPts val="600"/>
              </a:spcAft>
              <a:buSzPct val="100000"/>
              <a:buFont typeface="Arial"/>
              <a:buChar char="•"/>
            </a:pPr>
            <a:r>
              <a:rPr lang="en-US" sz="1600" dirty="0">
                <a:solidFill>
                  <a:schemeClr val="bg1"/>
                </a:solidFill>
              </a:rPr>
              <a:t>In fact, it’s a </a:t>
            </a:r>
            <a:r>
              <a:rPr lang="en-US" sz="1600" i="1" dirty="0">
                <a:solidFill>
                  <a:schemeClr val="bg1"/>
                </a:solidFill>
              </a:rPr>
              <a:t>cache-only</a:t>
            </a:r>
            <a:r>
              <a:rPr lang="en-US" sz="1600" dirty="0">
                <a:solidFill>
                  <a:schemeClr val="bg1"/>
                </a:solidFill>
              </a:rPr>
              <a:t> architecture</a:t>
            </a:r>
          </a:p>
        </p:txBody>
      </p:sp>
      <p:sp>
        <p:nvSpPr>
          <p:cNvPr id="8" name="TextBox 7">
            <a:extLst>
              <a:ext uri="{FF2B5EF4-FFF2-40B4-BE49-F238E27FC236}">
                <a16:creationId xmlns:a16="http://schemas.microsoft.com/office/drawing/2014/main" id="{4BB46460-AC12-C740-970C-CE85048E14C1}"/>
              </a:ext>
            </a:extLst>
          </p:cNvPr>
          <p:cNvSpPr txBox="1"/>
          <p:nvPr/>
        </p:nvSpPr>
        <p:spPr>
          <a:xfrm>
            <a:off x="3208508" y="4803796"/>
            <a:ext cx="1676400" cy="276999"/>
          </a:xfrm>
          <a:prstGeom prst="rect">
            <a:avLst/>
          </a:prstGeom>
          <a:noFill/>
        </p:spPr>
        <p:txBody>
          <a:bodyPr wrap="square" rtlCol="0">
            <a:spAutoFit/>
          </a:bodyPr>
          <a:lstStyle/>
          <a:p>
            <a:r>
              <a:rPr lang="en-US" sz="1200" dirty="0">
                <a:solidFill>
                  <a:schemeClr val="bg1"/>
                </a:solidFill>
              </a:rPr>
              <a:t>* P.J. Denning</a:t>
            </a:r>
          </a:p>
        </p:txBody>
      </p:sp>
    </p:spTree>
    <p:extLst>
      <p:ext uri="{BB962C8B-B14F-4D97-AF65-F5344CB8AC3E}">
        <p14:creationId xmlns:p14="http://schemas.microsoft.com/office/powerpoint/2010/main" val="3513276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What about migration and decision overhead?</a:t>
            </a:r>
          </a:p>
        </p:txBody>
      </p:sp>
      <p:grpSp>
        <p:nvGrpSpPr>
          <p:cNvPr id="5" name="Group 4">
            <a:extLst>
              <a:ext uri="{FF2B5EF4-FFF2-40B4-BE49-F238E27FC236}">
                <a16:creationId xmlns:a16="http://schemas.microsoft.com/office/drawing/2014/main" id="{E308D86E-E9B1-6A4F-8A01-89CF0C849A01}"/>
              </a:ext>
            </a:extLst>
          </p:cNvPr>
          <p:cNvGrpSpPr/>
          <p:nvPr/>
        </p:nvGrpSpPr>
        <p:grpSpPr>
          <a:xfrm>
            <a:off x="1341226" y="1542528"/>
            <a:ext cx="6461549" cy="2625958"/>
            <a:chOff x="1377640" y="1549330"/>
            <a:chExt cx="6461549" cy="2625958"/>
          </a:xfrm>
        </p:grpSpPr>
        <p:sp>
          <p:nvSpPr>
            <p:cNvPr id="6" name="TextBox 5">
              <a:extLst>
                <a:ext uri="{FF2B5EF4-FFF2-40B4-BE49-F238E27FC236}">
                  <a16:creationId xmlns:a16="http://schemas.microsoft.com/office/drawing/2014/main" id="{C13F08D0-78DC-054D-AE3F-0702AD47E1A1}"/>
                </a:ext>
              </a:extLst>
            </p:cNvPr>
            <p:cNvSpPr txBox="1"/>
            <p:nvPr/>
          </p:nvSpPr>
          <p:spPr>
            <a:xfrm>
              <a:off x="7410825" y="3291101"/>
              <a:ext cx="428364" cy="246221"/>
            </a:xfrm>
            <a:prstGeom prst="rect">
              <a:avLst/>
            </a:prstGeom>
            <a:noFill/>
          </p:spPr>
          <p:txBody>
            <a:bodyPr wrap="none" rtlCol="0">
              <a:spAutoFit/>
            </a:bodyPr>
            <a:lstStyle/>
            <a:p>
              <a:r>
                <a:rPr lang="en-US" sz="1000" i="1" dirty="0">
                  <a:solidFill>
                    <a:schemeClr val="bg2">
                      <a:lumMod val="50000"/>
                    </a:schemeClr>
                  </a:solidFill>
                </a:rPr>
                <a:t>Exit</a:t>
              </a:r>
            </a:p>
          </p:txBody>
        </p:sp>
        <p:sp>
          <p:nvSpPr>
            <p:cNvPr id="8" name="Rectangle 7">
              <a:extLst>
                <a:ext uri="{FF2B5EF4-FFF2-40B4-BE49-F238E27FC236}">
                  <a16:creationId xmlns:a16="http://schemas.microsoft.com/office/drawing/2014/main" id="{A40297C9-0149-E848-8B39-81793CCE8D33}"/>
                </a:ext>
              </a:extLst>
            </p:cNvPr>
            <p:cNvSpPr/>
            <p:nvPr/>
          </p:nvSpPr>
          <p:spPr>
            <a:xfrm>
              <a:off x="1377640" y="1549330"/>
              <a:ext cx="5856850" cy="1168185"/>
            </a:xfrm>
            <a:prstGeom prst="rect">
              <a:avLst/>
            </a:prstGeom>
            <a:solidFill>
              <a:schemeClr val="accent4">
                <a:lumMod val="75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Application</a:t>
              </a:r>
            </a:p>
          </p:txBody>
        </p:sp>
        <p:sp>
          <p:nvSpPr>
            <p:cNvPr id="9" name="Rectangle 8">
              <a:extLst>
                <a:ext uri="{FF2B5EF4-FFF2-40B4-BE49-F238E27FC236}">
                  <a16:creationId xmlns:a16="http://schemas.microsoft.com/office/drawing/2014/main" id="{F1242D0C-F0B1-9548-B236-578001730EC8}"/>
                </a:ext>
              </a:extLst>
            </p:cNvPr>
            <p:cNvSpPr/>
            <p:nvPr/>
          </p:nvSpPr>
          <p:spPr>
            <a:xfrm>
              <a:off x="1377640" y="2757002"/>
              <a:ext cx="5856850" cy="293702"/>
            </a:xfrm>
            <a:prstGeom prst="rect">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Database</a:t>
              </a:r>
            </a:p>
          </p:txBody>
        </p:sp>
        <p:sp>
          <p:nvSpPr>
            <p:cNvPr id="10" name="Rectangle 9">
              <a:extLst>
                <a:ext uri="{FF2B5EF4-FFF2-40B4-BE49-F238E27FC236}">
                  <a16:creationId xmlns:a16="http://schemas.microsoft.com/office/drawing/2014/main" id="{7AC68F38-8236-7849-BB1D-A05AD45EA78A}"/>
                </a:ext>
              </a:extLst>
            </p:cNvPr>
            <p:cNvSpPr/>
            <p:nvPr/>
          </p:nvSpPr>
          <p:spPr>
            <a:xfrm>
              <a:off x="1377640" y="3093321"/>
              <a:ext cx="5856850" cy="293702"/>
            </a:xfrm>
            <a:prstGeom prst="rect">
              <a:avLst/>
            </a:prstGeom>
            <a:solidFill>
              <a:schemeClr val="accent2">
                <a:lumMod val="7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Operating System</a:t>
              </a:r>
            </a:p>
          </p:txBody>
        </p:sp>
        <p:sp>
          <p:nvSpPr>
            <p:cNvPr id="11" name="Rectangle 10">
              <a:extLst>
                <a:ext uri="{FF2B5EF4-FFF2-40B4-BE49-F238E27FC236}">
                  <a16:creationId xmlns:a16="http://schemas.microsoft.com/office/drawing/2014/main" id="{37DAFF44-2491-E34E-8C9E-B9C5BBBB1480}"/>
                </a:ext>
              </a:extLst>
            </p:cNvPr>
            <p:cNvSpPr/>
            <p:nvPr/>
          </p:nvSpPr>
          <p:spPr>
            <a:xfrm>
              <a:off x="1377640" y="3427575"/>
              <a:ext cx="5856850" cy="747713"/>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2000" dirty="0">
                <a:latin typeface="Arial"/>
                <a:cs typeface="Arial"/>
              </a:endParaRPr>
            </a:p>
          </p:txBody>
        </p:sp>
        <p:sp>
          <p:nvSpPr>
            <p:cNvPr id="12" name="Rectangle 11">
              <a:extLst>
                <a:ext uri="{FF2B5EF4-FFF2-40B4-BE49-F238E27FC236}">
                  <a16:creationId xmlns:a16="http://schemas.microsoft.com/office/drawing/2014/main" id="{4E137F2B-B8F8-6F4A-B87B-366FD3083543}"/>
                </a:ext>
              </a:extLst>
            </p:cNvPr>
            <p:cNvSpPr/>
            <p:nvPr/>
          </p:nvSpPr>
          <p:spPr>
            <a:xfrm>
              <a:off x="1455374" y="3824084"/>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13" name="Rectangle 12">
              <a:extLst>
                <a:ext uri="{FF2B5EF4-FFF2-40B4-BE49-F238E27FC236}">
                  <a16:creationId xmlns:a16="http://schemas.microsoft.com/office/drawing/2014/main" id="{391D253F-EAA7-7D4B-8829-E4CF08F1FB08}"/>
                </a:ext>
              </a:extLst>
            </p:cNvPr>
            <p:cNvSpPr/>
            <p:nvPr/>
          </p:nvSpPr>
          <p:spPr>
            <a:xfrm>
              <a:off x="2527858" y="3824084"/>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14" name="Rectangle 13">
              <a:extLst>
                <a:ext uri="{FF2B5EF4-FFF2-40B4-BE49-F238E27FC236}">
                  <a16:creationId xmlns:a16="http://schemas.microsoft.com/office/drawing/2014/main" id="{E3E4C6F6-1402-6B40-B54F-9A40F4F8B2E2}"/>
                </a:ext>
              </a:extLst>
            </p:cNvPr>
            <p:cNvSpPr/>
            <p:nvPr/>
          </p:nvSpPr>
          <p:spPr>
            <a:xfrm>
              <a:off x="3634558" y="3824084"/>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15" name="TextBox 14">
              <a:extLst>
                <a:ext uri="{FF2B5EF4-FFF2-40B4-BE49-F238E27FC236}">
                  <a16:creationId xmlns:a16="http://schemas.microsoft.com/office/drawing/2014/main" id="{6BCBCB3B-FAF0-8048-8294-94F2C4617FAC}"/>
                </a:ext>
              </a:extLst>
            </p:cNvPr>
            <p:cNvSpPr txBox="1"/>
            <p:nvPr/>
          </p:nvSpPr>
          <p:spPr>
            <a:xfrm>
              <a:off x="5701140" y="3697379"/>
              <a:ext cx="415498" cy="369332"/>
            </a:xfrm>
            <a:prstGeom prst="rect">
              <a:avLst/>
            </a:prstGeom>
            <a:noFill/>
          </p:spPr>
          <p:txBody>
            <a:bodyPr wrap="none" rtlCol="0">
              <a:spAutoFit/>
            </a:bodyPr>
            <a:lstStyle/>
            <a:p>
              <a:r>
                <a:rPr lang="en-US" dirty="0"/>
                <a:t>…</a:t>
              </a:r>
            </a:p>
          </p:txBody>
        </p:sp>
        <p:sp>
          <p:nvSpPr>
            <p:cNvPr id="16" name="Rectangle 15">
              <a:extLst>
                <a:ext uri="{FF2B5EF4-FFF2-40B4-BE49-F238E27FC236}">
                  <a16:creationId xmlns:a16="http://schemas.microsoft.com/office/drawing/2014/main" id="{37B78BBF-E5D0-BF44-A9E6-59B809D66A05}"/>
                </a:ext>
              </a:extLst>
            </p:cNvPr>
            <p:cNvSpPr/>
            <p:nvPr/>
          </p:nvSpPr>
          <p:spPr>
            <a:xfrm>
              <a:off x="1448794" y="3480000"/>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sp>
          <p:nvSpPr>
            <p:cNvPr id="17" name="Rectangle 16">
              <a:extLst>
                <a:ext uri="{FF2B5EF4-FFF2-40B4-BE49-F238E27FC236}">
                  <a16:creationId xmlns:a16="http://schemas.microsoft.com/office/drawing/2014/main" id="{E2A0723A-AD15-C449-A72E-43E0916FF398}"/>
                </a:ext>
              </a:extLst>
            </p:cNvPr>
            <p:cNvSpPr/>
            <p:nvPr/>
          </p:nvSpPr>
          <p:spPr>
            <a:xfrm>
              <a:off x="2529745" y="3480000"/>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sp>
          <p:nvSpPr>
            <p:cNvPr id="18" name="Rectangle 17">
              <a:extLst>
                <a:ext uri="{FF2B5EF4-FFF2-40B4-BE49-F238E27FC236}">
                  <a16:creationId xmlns:a16="http://schemas.microsoft.com/office/drawing/2014/main" id="{57C5AF71-06B6-9E40-AA91-3053903E2F98}"/>
                </a:ext>
              </a:extLst>
            </p:cNvPr>
            <p:cNvSpPr/>
            <p:nvPr/>
          </p:nvSpPr>
          <p:spPr>
            <a:xfrm>
              <a:off x="3636445" y="3480000"/>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cxnSp>
          <p:nvCxnSpPr>
            <p:cNvPr id="19" name="Straight Arrow Connector 18">
              <a:extLst>
                <a:ext uri="{FF2B5EF4-FFF2-40B4-BE49-F238E27FC236}">
                  <a16:creationId xmlns:a16="http://schemas.microsoft.com/office/drawing/2014/main" id="{9D566C26-DFDB-3D4A-8B25-AFE63C488573}"/>
                </a:ext>
              </a:extLst>
            </p:cNvPr>
            <p:cNvCxnSpPr>
              <a:stCxn id="16" idx="3"/>
              <a:endCxn id="17" idx="1"/>
            </p:cNvCxnSpPr>
            <p:nvPr/>
          </p:nvCxnSpPr>
          <p:spPr>
            <a:xfrm>
              <a:off x="2210794" y="3622875"/>
              <a:ext cx="318951" cy="0"/>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03D93D9-274A-9046-A490-967A07F44854}"/>
                </a:ext>
              </a:extLst>
            </p:cNvPr>
            <p:cNvCxnSpPr>
              <a:stCxn id="17" idx="3"/>
              <a:endCxn id="18" idx="1"/>
            </p:cNvCxnSpPr>
            <p:nvPr/>
          </p:nvCxnSpPr>
          <p:spPr>
            <a:xfrm>
              <a:off x="3291745" y="3622875"/>
              <a:ext cx="344700" cy="0"/>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A9A2D8BF-D5A6-7A44-B478-687D69C73A9B}"/>
                </a:ext>
              </a:extLst>
            </p:cNvPr>
            <p:cNvSpPr/>
            <p:nvPr/>
          </p:nvSpPr>
          <p:spPr>
            <a:xfrm>
              <a:off x="4720083" y="3827028"/>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22" name="Rectangle 21">
              <a:extLst>
                <a:ext uri="{FF2B5EF4-FFF2-40B4-BE49-F238E27FC236}">
                  <a16:creationId xmlns:a16="http://schemas.microsoft.com/office/drawing/2014/main" id="{7175DB6A-2F3A-6240-8C66-6A5CCD305A39}"/>
                </a:ext>
              </a:extLst>
            </p:cNvPr>
            <p:cNvSpPr/>
            <p:nvPr/>
          </p:nvSpPr>
          <p:spPr>
            <a:xfrm>
              <a:off x="4721970" y="3482944"/>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cxnSp>
          <p:nvCxnSpPr>
            <p:cNvPr id="23" name="Straight Arrow Connector 22">
              <a:extLst>
                <a:ext uri="{FF2B5EF4-FFF2-40B4-BE49-F238E27FC236}">
                  <a16:creationId xmlns:a16="http://schemas.microsoft.com/office/drawing/2014/main" id="{27AFF532-9241-1540-A444-08A7BD7610A9}"/>
                </a:ext>
              </a:extLst>
            </p:cNvPr>
            <p:cNvCxnSpPr>
              <a:stCxn id="18" idx="3"/>
              <a:endCxn id="22" idx="1"/>
            </p:cNvCxnSpPr>
            <p:nvPr/>
          </p:nvCxnSpPr>
          <p:spPr>
            <a:xfrm>
              <a:off x="4398445" y="3622875"/>
              <a:ext cx="323525" cy="2944"/>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80E9CB2A-55EC-4D4E-9958-97E215C3E989}"/>
                </a:ext>
              </a:extLst>
            </p:cNvPr>
            <p:cNvSpPr/>
            <p:nvPr/>
          </p:nvSpPr>
          <p:spPr>
            <a:xfrm>
              <a:off x="6293763" y="3828065"/>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25" name="Rectangle 24">
              <a:extLst>
                <a:ext uri="{FF2B5EF4-FFF2-40B4-BE49-F238E27FC236}">
                  <a16:creationId xmlns:a16="http://schemas.microsoft.com/office/drawing/2014/main" id="{7EBA1C6D-ABFE-9543-A6C4-C2BCFE147517}"/>
                </a:ext>
              </a:extLst>
            </p:cNvPr>
            <p:cNvSpPr/>
            <p:nvPr/>
          </p:nvSpPr>
          <p:spPr>
            <a:xfrm>
              <a:off x="6295650" y="3483981"/>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cxnSp>
          <p:nvCxnSpPr>
            <p:cNvPr id="26" name="Straight Arrow Connector 25">
              <a:extLst>
                <a:ext uri="{FF2B5EF4-FFF2-40B4-BE49-F238E27FC236}">
                  <a16:creationId xmlns:a16="http://schemas.microsoft.com/office/drawing/2014/main" id="{F5C61F09-D83A-7247-9E09-EC829B9D66CF}"/>
                </a:ext>
              </a:extLst>
            </p:cNvPr>
            <p:cNvCxnSpPr>
              <a:stCxn id="22" idx="3"/>
              <a:endCxn id="25" idx="1"/>
            </p:cNvCxnSpPr>
            <p:nvPr/>
          </p:nvCxnSpPr>
          <p:spPr>
            <a:xfrm>
              <a:off x="5483970" y="3625819"/>
              <a:ext cx="811680" cy="1037"/>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4C4641BE-0165-A746-8EA2-8E61E565F003}"/>
                </a:ext>
              </a:extLst>
            </p:cNvPr>
            <p:cNvCxnSpPr>
              <a:stCxn id="8" idx="3"/>
              <a:endCxn id="11" idx="3"/>
            </p:cNvCxnSpPr>
            <p:nvPr/>
          </p:nvCxnSpPr>
          <p:spPr>
            <a:xfrm>
              <a:off x="7234490" y="2133423"/>
              <a:ext cx="12700" cy="1668009"/>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F6C14E50-81FD-1C4A-BEFA-C51AA99E58DC}"/>
                </a:ext>
              </a:extLst>
            </p:cNvPr>
            <p:cNvCxnSpPr>
              <a:stCxn id="10" idx="3"/>
              <a:endCxn id="11" idx="3"/>
            </p:cNvCxnSpPr>
            <p:nvPr/>
          </p:nvCxnSpPr>
          <p:spPr>
            <a:xfrm>
              <a:off x="7234490" y="3240172"/>
              <a:ext cx="12700" cy="561260"/>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4468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24190" y="1123950"/>
            <a:ext cx="4419600" cy="2362637"/>
          </a:xfrm>
          <a:prstGeom prst="rect">
            <a:avLst/>
          </a:prstGeom>
          <a:solidFill>
            <a:schemeClr val="bg1">
              <a:lumMod val="75000"/>
              <a:alpha val="7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Left Brace 228"/>
          <p:cNvSpPr/>
          <p:nvPr/>
        </p:nvSpPr>
        <p:spPr>
          <a:xfrm>
            <a:off x="1405088" y="1611534"/>
            <a:ext cx="209763" cy="2148461"/>
          </a:xfrm>
          <a:prstGeom prst="leftBrace">
            <a:avLst>
              <a:gd name="adj1" fmla="val 65000"/>
              <a:gd name="adj2" fmla="val 50000"/>
            </a:avLst>
          </a:prstGeom>
          <a:ln w="19050" cap="flat">
            <a:solidFill>
              <a:schemeClr val="bg1"/>
            </a:solidFill>
            <a:miter lim="800000"/>
            <a:headEnd type="none"/>
          </a:ln>
          <a:scene3d>
            <a:camera prst="isometricOffAxis1To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TextBox 230"/>
          <p:cNvSpPr txBox="1"/>
          <p:nvPr/>
        </p:nvSpPr>
        <p:spPr>
          <a:xfrm>
            <a:off x="439512" y="2505303"/>
            <a:ext cx="1109086" cy="584775"/>
          </a:xfrm>
          <a:prstGeom prst="rect">
            <a:avLst/>
          </a:prstGeom>
          <a:noFill/>
          <a:scene3d>
            <a:camera prst="isometricOffAxis1Top"/>
            <a:lightRig rig="threePt" dir="t"/>
          </a:scene3d>
        </p:spPr>
        <p:txBody>
          <a:bodyPr wrap="square" rtlCol="0">
            <a:spAutoFit/>
          </a:bodyPr>
          <a:lstStyle/>
          <a:p>
            <a:pPr algn="ctr"/>
            <a:r>
              <a:rPr lang="en-US" sz="1600" b="1" dirty="0">
                <a:solidFill>
                  <a:schemeClr val="bg1"/>
                </a:solidFill>
                <a:latin typeface="Avenir Book" charset="0"/>
                <a:ea typeface="Avenir Book" charset="0"/>
                <a:cs typeface="Avenir Book" charset="0"/>
              </a:rPr>
              <a:t>Virtual</a:t>
            </a:r>
          </a:p>
          <a:p>
            <a:pPr algn="ctr"/>
            <a:r>
              <a:rPr lang="en-US" sz="1600" b="1" dirty="0">
                <a:solidFill>
                  <a:schemeClr val="bg1"/>
                </a:solidFill>
                <a:latin typeface="Avenir Book" charset="0"/>
                <a:ea typeface="Avenir Book" charset="0"/>
                <a:cs typeface="Avenir Book" charset="0"/>
              </a:rPr>
              <a:t>Resources</a:t>
            </a:r>
          </a:p>
        </p:txBody>
      </p:sp>
      <p:grpSp>
        <p:nvGrpSpPr>
          <p:cNvPr id="10" name="Group 9">
            <a:extLst>
              <a:ext uri="{FF2B5EF4-FFF2-40B4-BE49-F238E27FC236}">
                <a16:creationId xmlns:a16="http://schemas.microsoft.com/office/drawing/2014/main" id="{9B04FC0C-F796-C848-AFFB-AE38A13C5249}"/>
              </a:ext>
            </a:extLst>
          </p:cNvPr>
          <p:cNvGrpSpPr/>
          <p:nvPr/>
        </p:nvGrpSpPr>
        <p:grpSpPr>
          <a:xfrm>
            <a:off x="268068" y="1226067"/>
            <a:ext cx="5720173" cy="2043122"/>
            <a:chOff x="268068" y="1226067"/>
            <a:chExt cx="5720173" cy="2043122"/>
          </a:xfrm>
        </p:grpSpPr>
        <p:sp>
          <p:nvSpPr>
            <p:cNvPr id="71" name="Parallelogram 70">
              <a:extLst>
                <a:ext uri="{FF2B5EF4-FFF2-40B4-BE49-F238E27FC236}">
                  <a16:creationId xmlns:a16="http://schemas.microsoft.com/office/drawing/2014/main" id="{774FF1D5-EDC2-D243-9079-C9F6709B11BD}"/>
                </a:ext>
              </a:extLst>
            </p:cNvPr>
            <p:cNvSpPr/>
            <p:nvPr/>
          </p:nvSpPr>
          <p:spPr>
            <a:xfrm rot="4588266">
              <a:off x="2122644" y="-596409"/>
              <a:ext cx="2043122" cy="5688073"/>
            </a:xfrm>
            <a:prstGeom prst="parallelogram">
              <a:avLst>
                <a:gd name="adj" fmla="val 25871"/>
              </a:avLst>
            </a:prstGeom>
            <a:noFill/>
            <a:ln w="317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48B179-1BC7-6E41-9C11-17E09F1043D6}"/>
                </a:ext>
              </a:extLst>
            </p:cNvPr>
            <p:cNvSpPr txBox="1"/>
            <p:nvPr/>
          </p:nvSpPr>
          <p:spPr>
            <a:xfrm rot="21048441">
              <a:off x="268068" y="1499925"/>
              <a:ext cx="935103" cy="300082"/>
            </a:xfrm>
            <a:prstGeom prst="rect">
              <a:avLst/>
            </a:prstGeom>
            <a:noFill/>
          </p:spPr>
          <p:txBody>
            <a:bodyPr wrap="square" rtlCol="0">
              <a:spAutoFit/>
            </a:bodyPr>
            <a:lstStyle/>
            <a:p>
              <a:r>
                <a:rPr lang="en-US" dirty="0">
                  <a:solidFill>
                    <a:srgbClr val="FFFF00"/>
                  </a:solidFill>
                </a:rPr>
                <a:t>Guest</a:t>
              </a:r>
            </a:p>
          </p:txBody>
        </p:sp>
      </p:grpSp>
      <p:grpSp>
        <p:nvGrpSpPr>
          <p:cNvPr id="9" name="Group 8">
            <a:extLst>
              <a:ext uri="{FF2B5EF4-FFF2-40B4-BE49-F238E27FC236}">
                <a16:creationId xmlns:a16="http://schemas.microsoft.com/office/drawing/2014/main" id="{E7DFAE78-77DC-7246-990D-72F203D3D8FA}"/>
              </a:ext>
            </a:extLst>
          </p:cNvPr>
          <p:cNvGrpSpPr/>
          <p:nvPr/>
        </p:nvGrpSpPr>
        <p:grpSpPr>
          <a:xfrm>
            <a:off x="792538" y="2845746"/>
            <a:ext cx="5560235" cy="1885220"/>
            <a:chOff x="792538" y="2845746"/>
            <a:chExt cx="5560235" cy="1885220"/>
          </a:xfrm>
        </p:grpSpPr>
        <p:sp>
          <p:nvSpPr>
            <p:cNvPr id="72" name="Parallelogram 71">
              <a:extLst>
                <a:ext uri="{FF2B5EF4-FFF2-40B4-BE49-F238E27FC236}">
                  <a16:creationId xmlns:a16="http://schemas.microsoft.com/office/drawing/2014/main" id="{796EEB42-ED3C-F041-8828-433A6D20730F}"/>
                </a:ext>
              </a:extLst>
            </p:cNvPr>
            <p:cNvSpPr/>
            <p:nvPr/>
          </p:nvSpPr>
          <p:spPr>
            <a:xfrm rot="4608486">
              <a:off x="2630046" y="1008238"/>
              <a:ext cx="1885220" cy="5560235"/>
            </a:xfrm>
            <a:prstGeom prst="parallelogram">
              <a:avLst>
                <a:gd name="adj" fmla="val 25871"/>
              </a:avLst>
            </a:prstGeom>
            <a:noFill/>
            <a:ln w="317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8F2B1CE-3A96-BD49-A0DC-8B9A8F7E9C11}"/>
                </a:ext>
              </a:extLst>
            </p:cNvPr>
            <p:cNvSpPr txBox="1"/>
            <p:nvPr/>
          </p:nvSpPr>
          <p:spPr>
            <a:xfrm rot="21048441">
              <a:off x="5056055" y="4143082"/>
              <a:ext cx="914087" cy="300082"/>
            </a:xfrm>
            <a:prstGeom prst="rect">
              <a:avLst/>
            </a:prstGeom>
            <a:noFill/>
          </p:spPr>
          <p:txBody>
            <a:bodyPr wrap="square" rtlCol="0">
              <a:spAutoFit/>
            </a:bodyPr>
            <a:lstStyle/>
            <a:p>
              <a:r>
                <a:rPr lang="en-US" dirty="0">
                  <a:solidFill>
                    <a:srgbClr val="FFFF00"/>
                  </a:solidFill>
                </a:rPr>
                <a:t>Host</a:t>
              </a:r>
            </a:p>
          </p:txBody>
        </p:sp>
      </p:grpSp>
      <p:sp>
        <p:nvSpPr>
          <p:cNvPr id="244" name="Rectangle 243"/>
          <p:cNvSpPr/>
          <p:nvPr/>
        </p:nvSpPr>
        <p:spPr>
          <a:xfrm>
            <a:off x="560754" y="1532276"/>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venir Book" charset="0"/>
                <a:ea typeface="Avenir Book" charset="0"/>
                <a:cs typeface="Avenir Book" charset="0"/>
              </a:rPr>
              <a:t>Application Software</a:t>
            </a:r>
          </a:p>
        </p:txBody>
      </p:sp>
      <p:sp>
        <p:nvSpPr>
          <p:cNvPr id="245" name="Rectangle 244"/>
          <p:cNvSpPr/>
          <p:nvPr/>
        </p:nvSpPr>
        <p:spPr>
          <a:xfrm>
            <a:off x="786739" y="1677730"/>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venir Book" charset="0"/>
                <a:ea typeface="Avenir Book" charset="0"/>
                <a:cs typeface="Avenir Book" charset="0"/>
              </a:rPr>
              <a:t>Operating System</a:t>
            </a:r>
          </a:p>
        </p:txBody>
      </p:sp>
      <p:sp>
        <p:nvSpPr>
          <p:cNvPr id="241" name="Rectangle 240"/>
          <p:cNvSpPr/>
          <p:nvPr/>
        </p:nvSpPr>
        <p:spPr>
          <a:xfrm>
            <a:off x="583646" y="1538910"/>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venir Book" charset="0"/>
                <a:ea typeface="Avenir Book" charset="0"/>
                <a:cs typeface="Avenir Book" charset="0"/>
              </a:rPr>
              <a:t>Application Software</a:t>
            </a:r>
          </a:p>
        </p:txBody>
      </p:sp>
      <p:sp>
        <p:nvSpPr>
          <p:cNvPr id="242" name="Rectangle 241"/>
          <p:cNvSpPr/>
          <p:nvPr/>
        </p:nvSpPr>
        <p:spPr>
          <a:xfrm>
            <a:off x="809631" y="1684364"/>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venir Book" charset="0"/>
                <a:ea typeface="Avenir Book" charset="0"/>
                <a:cs typeface="Avenir Book" charset="0"/>
              </a:rPr>
              <a:t>Operating System</a:t>
            </a:r>
          </a:p>
        </p:txBody>
      </p:sp>
      <p:sp>
        <p:nvSpPr>
          <p:cNvPr id="3" name="TextBox 2"/>
          <p:cNvSpPr txBox="1"/>
          <p:nvPr/>
        </p:nvSpPr>
        <p:spPr>
          <a:xfrm>
            <a:off x="409909" y="87349"/>
            <a:ext cx="184666" cy="300082"/>
          </a:xfrm>
          <a:prstGeom prst="rect">
            <a:avLst/>
          </a:prstGeom>
          <a:noFill/>
        </p:spPr>
        <p:txBody>
          <a:bodyPr wrap="none" rtlCol="0">
            <a:spAutoFit/>
          </a:bodyPr>
          <a:lstStyle/>
          <a:p>
            <a:endParaRPr lang="en-US"/>
          </a:p>
        </p:txBody>
      </p:sp>
      <p:sp>
        <p:nvSpPr>
          <p:cNvPr id="5" name="Title 4"/>
          <p:cNvSpPr>
            <a:spLocks noGrp="1"/>
          </p:cNvSpPr>
          <p:nvPr>
            <p:ph type="title"/>
          </p:nvPr>
        </p:nvSpPr>
        <p:spPr/>
        <p:txBody>
          <a:bodyPr/>
          <a:lstStyle/>
          <a:p>
            <a:r>
              <a:rPr lang="en-US" dirty="0"/>
              <a:t>Rethinking DRAM from the SW Point of View</a:t>
            </a:r>
          </a:p>
        </p:txBody>
      </p:sp>
      <p:sp>
        <p:nvSpPr>
          <p:cNvPr id="246" name="Rectangle 245"/>
          <p:cNvSpPr/>
          <p:nvPr/>
        </p:nvSpPr>
        <p:spPr>
          <a:xfrm>
            <a:off x="5237856" y="3569609"/>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a:latin typeface="Avenir Book" charset="0"/>
                <a:ea typeface="Avenir Book" charset="0"/>
                <a:cs typeface="Avenir Book" charset="0"/>
              </a:rPr>
              <a:t>HyperKernel</a:t>
            </a:r>
          </a:p>
        </p:txBody>
      </p:sp>
      <p:sp>
        <p:nvSpPr>
          <p:cNvPr id="247" name="Rectangle 246"/>
          <p:cNvSpPr/>
          <p:nvPr/>
        </p:nvSpPr>
        <p:spPr>
          <a:xfrm>
            <a:off x="4310637" y="371453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a:latin typeface="Avenir Book" charset="0"/>
                <a:ea typeface="Avenir Book" charset="0"/>
                <a:cs typeface="Avenir Book" charset="0"/>
              </a:rPr>
              <a:t>HyperKernel</a:t>
            </a:r>
          </a:p>
        </p:txBody>
      </p:sp>
      <p:sp>
        <p:nvSpPr>
          <p:cNvPr id="248" name="Rectangle 247"/>
          <p:cNvSpPr/>
          <p:nvPr/>
        </p:nvSpPr>
        <p:spPr>
          <a:xfrm>
            <a:off x="3366374" y="3866824"/>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a:latin typeface="Avenir Book" charset="0"/>
                <a:ea typeface="Avenir Book" charset="0"/>
                <a:cs typeface="Avenir Book" charset="0"/>
              </a:rPr>
              <a:t>HyperKernel</a:t>
            </a:r>
          </a:p>
        </p:txBody>
      </p:sp>
      <p:sp>
        <p:nvSpPr>
          <p:cNvPr id="249" name="Rectangle 248"/>
          <p:cNvSpPr/>
          <p:nvPr/>
        </p:nvSpPr>
        <p:spPr>
          <a:xfrm>
            <a:off x="2420130" y="401037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a:latin typeface="Avenir Book" charset="0"/>
                <a:ea typeface="Avenir Book" charset="0"/>
                <a:cs typeface="Avenir Book" charset="0"/>
              </a:rPr>
              <a:t>HyperKernel</a:t>
            </a:r>
          </a:p>
        </p:txBody>
      </p:sp>
      <p:sp>
        <p:nvSpPr>
          <p:cNvPr id="2" name="TextBox 1">
            <a:extLst>
              <a:ext uri="{FF2B5EF4-FFF2-40B4-BE49-F238E27FC236}">
                <a16:creationId xmlns:a16="http://schemas.microsoft.com/office/drawing/2014/main" id="{CEF6AFAD-8963-A545-85FA-CD41DE839F15}"/>
              </a:ext>
            </a:extLst>
          </p:cNvPr>
          <p:cNvSpPr txBox="1"/>
          <p:nvPr/>
        </p:nvSpPr>
        <p:spPr>
          <a:xfrm>
            <a:off x="6403835" y="920253"/>
            <a:ext cx="2792925" cy="3754874"/>
          </a:xfrm>
          <a:prstGeom prst="rect">
            <a:avLst/>
          </a:prstGeom>
          <a:noFill/>
        </p:spPr>
        <p:txBody>
          <a:bodyPr wrap="square" rtlCol="0">
            <a:spAutoFit/>
          </a:bodyPr>
          <a:lstStyle/>
          <a:p>
            <a:r>
              <a:rPr lang="en-US" sz="1400" b="1" dirty="0">
                <a:solidFill>
                  <a:schemeClr val="bg1"/>
                </a:solidFill>
              </a:rPr>
              <a:t>Where is the DRAM? Answer: It depends on your point of view:</a:t>
            </a:r>
          </a:p>
          <a:p>
            <a:endParaRPr lang="en-US" sz="1400" dirty="0">
              <a:solidFill>
                <a:schemeClr val="bg1"/>
              </a:solidFill>
            </a:endParaRPr>
          </a:p>
          <a:p>
            <a:r>
              <a:rPr lang="en-US" sz="1400" dirty="0">
                <a:solidFill>
                  <a:schemeClr val="bg1"/>
                </a:solidFill>
              </a:rPr>
              <a:t>From the host point of view (i.e. HW), the physical motherboard.</a:t>
            </a:r>
          </a:p>
          <a:p>
            <a:endParaRPr lang="en-US" sz="1400" dirty="0">
              <a:solidFill>
                <a:schemeClr val="bg1"/>
              </a:solidFill>
            </a:endParaRPr>
          </a:p>
          <a:p>
            <a:r>
              <a:rPr lang="en-US" sz="1400" dirty="0">
                <a:solidFill>
                  <a:schemeClr val="bg1"/>
                </a:solidFill>
              </a:rPr>
              <a:t>From the guest point of view (i.e. OS), it’s also on a motherboard, </a:t>
            </a:r>
            <a:r>
              <a:rPr lang="en-US" sz="1400" i="1" dirty="0">
                <a:solidFill>
                  <a:schemeClr val="bg1"/>
                </a:solidFill>
              </a:rPr>
              <a:t>but that motherboard is virtual.</a:t>
            </a:r>
          </a:p>
          <a:p>
            <a:endParaRPr lang="en-US" sz="1400" dirty="0">
              <a:solidFill>
                <a:schemeClr val="bg1"/>
              </a:solidFill>
            </a:endParaRPr>
          </a:p>
          <a:p>
            <a:r>
              <a:rPr lang="en-US" sz="1400" dirty="0">
                <a:solidFill>
                  <a:schemeClr val="bg1"/>
                </a:solidFill>
              </a:rPr>
              <a:t>From the guest point of view, “physical” DRAM is actually a  cache of host memory.</a:t>
            </a:r>
          </a:p>
          <a:p>
            <a:endParaRPr lang="en-US" sz="1400" dirty="0">
              <a:solidFill>
                <a:schemeClr val="bg1"/>
              </a:solidFill>
            </a:endParaRPr>
          </a:p>
          <a:p>
            <a:r>
              <a:rPr lang="en-US" sz="1400" dirty="0">
                <a:solidFill>
                  <a:schemeClr val="bg1"/>
                </a:solidFill>
              </a:rPr>
              <a:t>In other words, guest DRAM is a cache. It’s an </a:t>
            </a:r>
            <a:r>
              <a:rPr lang="en-US" sz="1400" i="1" dirty="0">
                <a:solidFill>
                  <a:schemeClr val="bg1"/>
                </a:solidFill>
              </a:rPr>
              <a:t>all-cache design.</a:t>
            </a:r>
            <a:endParaRPr lang="en-US" sz="1400" dirty="0">
              <a:solidFill>
                <a:schemeClr val="bg1"/>
              </a:solidFill>
            </a:endParaRPr>
          </a:p>
        </p:txBody>
      </p:sp>
      <p:grpSp>
        <p:nvGrpSpPr>
          <p:cNvPr id="8" name="Group 7">
            <a:extLst>
              <a:ext uri="{FF2B5EF4-FFF2-40B4-BE49-F238E27FC236}">
                <a16:creationId xmlns:a16="http://schemas.microsoft.com/office/drawing/2014/main" id="{9AC99A44-3722-0948-92D3-576EB4372AAB}"/>
              </a:ext>
            </a:extLst>
          </p:cNvPr>
          <p:cNvGrpSpPr/>
          <p:nvPr/>
        </p:nvGrpSpPr>
        <p:grpSpPr>
          <a:xfrm>
            <a:off x="1743707" y="4151635"/>
            <a:ext cx="4632193" cy="248802"/>
            <a:chOff x="1720481" y="4106541"/>
            <a:chExt cx="4632193" cy="248802"/>
          </a:xfrm>
        </p:grpSpPr>
        <p:sp>
          <p:nvSpPr>
            <p:cNvPr id="73" name="Left-Right Arrow 72">
              <a:extLst>
                <a:ext uri="{FF2B5EF4-FFF2-40B4-BE49-F238E27FC236}">
                  <a16:creationId xmlns:a16="http://schemas.microsoft.com/office/drawing/2014/main" id="{B87ABD8C-9B24-0C46-A408-5C9C51876AB7}"/>
                </a:ext>
              </a:extLst>
            </p:cNvPr>
            <p:cNvSpPr/>
            <p:nvPr/>
          </p:nvSpPr>
          <p:spPr>
            <a:xfrm rot="21054321">
              <a:off x="1720481" y="4128848"/>
              <a:ext cx="4632193" cy="226495"/>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74" name="TextBox 73">
              <a:extLst>
                <a:ext uri="{FF2B5EF4-FFF2-40B4-BE49-F238E27FC236}">
                  <a16:creationId xmlns:a16="http://schemas.microsoft.com/office/drawing/2014/main" id="{121DC600-A3EC-A94E-BD62-26D519CD27B6}"/>
                </a:ext>
              </a:extLst>
            </p:cNvPr>
            <p:cNvSpPr txBox="1"/>
            <p:nvPr/>
          </p:nvSpPr>
          <p:spPr>
            <a:xfrm rot="21066084">
              <a:off x="3128285" y="4106541"/>
              <a:ext cx="1935145" cy="246221"/>
            </a:xfrm>
            <a:prstGeom prst="rect">
              <a:avLst/>
            </a:prstGeom>
            <a:noFill/>
          </p:spPr>
          <p:txBody>
            <a:bodyPr wrap="square" rtlCol="0">
              <a:spAutoFit/>
            </a:bodyPr>
            <a:lstStyle/>
            <a:p>
              <a:r>
                <a:rPr lang="en-US" sz="1000" dirty="0"/>
                <a:t>Dedicated private interconnect</a:t>
              </a:r>
            </a:p>
          </p:txBody>
        </p:sp>
      </p:grpSp>
      <p:grpSp>
        <p:nvGrpSpPr>
          <p:cNvPr id="38" name="Group 37"/>
          <p:cNvGrpSpPr/>
          <p:nvPr/>
        </p:nvGrpSpPr>
        <p:grpSpPr>
          <a:xfrm>
            <a:off x="623709" y="2183673"/>
            <a:ext cx="5114869" cy="2859375"/>
            <a:chOff x="671682" y="1878873"/>
            <a:chExt cx="5114869" cy="2859375"/>
          </a:xfrm>
        </p:grpSpPr>
        <p:grpSp>
          <p:nvGrpSpPr>
            <p:cNvPr id="35" name="Group 34"/>
            <p:cNvGrpSpPr/>
            <p:nvPr/>
          </p:nvGrpSpPr>
          <p:grpSpPr>
            <a:xfrm>
              <a:off x="1699569" y="1878873"/>
              <a:ext cx="4086982" cy="2837611"/>
              <a:chOff x="1501189" y="1878873"/>
              <a:chExt cx="4086982" cy="2837611"/>
            </a:xfrm>
          </p:grpSpPr>
          <p:sp>
            <p:nvSpPr>
              <p:cNvPr id="200" name="Rectangle 199"/>
              <p:cNvSpPr/>
              <p:nvPr/>
            </p:nvSpPr>
            <p:spPr>
              <a:xfrm>
                <a:off x="4440332" y="1878873"/>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3505953" y="2025507"/>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2565794" y="2177080"/>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1621531" y="2317368"/>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501189" y="2645401"/>
                <a:ext cx="4086982" cy="1194585"/>
                <a:chOff x="1501189" y="2645401"/>
                <a:chExt cx="4086982" cy="1194585"/>
              </a:xfrm>
            </p:grpSpPr>
            <p:grpSp>
              <p:nvGrpSpPr>
                <p:cNvPr id="32" name="Group 31"/>
                <p:cNvGrpSpPr/>
                <p:nvPr/>
              </p:nvGrpSpPr>
              <p:grpSpPr>
                <a:xfrm>
                  <a:off x="1501189" y="3078431"/>
                  <a:ext cx="1289178" cy="761555"/>
                  <a:chOff x="1931829" y="3115952"/>
                  <a:chExt cx="1289178" cy="761555"/>
                </a:xfrm>
              </p:grpSpPr>
              <p:sp>
                <p:nvSpPr>
                  <p:cNvPr id="138" name="Rounded Rectangle 137"/>
                  <p:cNvSpPr/>
                  <p:nvPr/>
                </p:nvSpPr>
                <p:spPr>
                  <a:xfrm>
                    <a:off x="1931829" y="3115952"/>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venir Book" charset="0"/>
                        <a:ea typeface="Avenir Book" charset="0"/>
                        <a:cs typeface="Avenir Book" charset="0"/>
                      </a:rPr>
                      <a:t>CPU</a:t>
                    </a:r>
                  </a:p>
                </p:txBody>
              </p:sp>
              <p:sp>
                <p:nvSpPr>
                  <p:cNvPr id="154" name="Rounded Rectangle 153"/>
                  <p:cNvSpPr/>
                  <p:nvPr/>
                </p:nvSpPr>
                <p:spPr>
                  <a:xfrm>
                    <a:off x="2265837" y="3331885"/>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58" name="Rounded Rectangle 157"/>
                  <p:cNvSpPr/>
                  <p:nvPr/>
                </p:nvSpPr>
                <p:spPr>
                  <a:xfrm>
                    <a:off x="2535207" y="3495701"/>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grpSp>
            <p:grpSp>
              <p:nvGrpSpPr>
                <p:cNvPr id="202" name="Group 201"/>
                <p:cNvGrpSpPr/>
                <p:nvPr/>
              </p:nvGrpSpPr>
              <p:grpSpPr>
                <a:xfrm>
                  <a:off x="2424836" y="2948620"/>
                  <a:ext cx="1289178" cy="761555"/>
                  <a:chOff x="1858157" y="3131071"/>
                  <a:chExt cx="1289178" cy="761555"/>
                </a:xfrm>
              </p:grpSpPr>
              <p:sp>
                <p:nvSpPr>
                  <p:cNvPr id="203" name="Rounded Rectangle 202"/>
                  <p:cNvSpPr/>
                  <p:nvPr/>
                </p:nvSpPr>
                <p:spPr>
                  <a:xfrm>
                    <a:off x="1858157" y="3131071"/>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CPU</a:t>
                    </a:r>
                  </a:p>
                </p:txBody>
              </p:sp>
              <p:sp>
                <p:nvSpPr>
                  <p:cNvPr id="208" name="Rounded Rectangle 207"/>
                  <p:cNvSpPr/>
                  <p:nvPr/>
                </p:nvSpPr>
                <p:spPr>
                  <a:xfrm>
                    <a:off x="2192165" y="3347004"/>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210" name="Rounded Rectangle 209"/>
                  <p:cNvSpPr/>
                  <p:nvPr/>
                </p:nvSpPr>
                <p:spPr>
                  <a:xfrm>
                    <a:off x="2461535" y="351082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grpSp>
            <p:grpSp>
              <p:nvGrpSpPr>
                <p:cNvPr id="211" name="Group 210"/>
                <p:cNvGrpSpPr/>
                <p:nvPr/>
              </p:nvGrpSpPr>
              <p:grpSpPr>
                <a:xfrm>
                  <a:off x="3367155" y="2786409"/>
                  <a:ext cx="1289178" cy="761555"/>
                  <a:chOff x="1759404" y="3134257"/>
                  <a:chExt cx="1289178" cy="761555"/>
                </a:xfrm>
              </p:grpSpPr>
              <p:sp>
                <p:nvSpPr>
                  <p:cNvPr id="212" name="Rounded Rectangle 211"/>
                  <p:cNvSpPr/>
                  <p:nvPr/>
                </p:nvSpPr>
                <p:spPr>
                  <a:xfrm>
                    <a:off x="1759404" y="3134257"/>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CPU</a:t>
                    </a:r>
                  </a:p>
                </p:txBody>
              </p:sp>
              <p:sp>
                <p:nvSpPr>
                  <p:cNvPr id="213" name="Rounded Rectangle 212"/>
                  <p:cNvSpPr/>
                  <p:nvPr/>
                </p:nvSpPr>
                <p:spPr>
                  <a:xfrm>
                    <a:off x="2093412" y="335019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215" name="Rounded Rectangle 214"/>
                  <p:cNvSpPr/>
                  <p:nvPr/>
                </p:nvSpPr>
                <p:spPr>
                  <a:xfrm>
                    <a:off x="2362782" y="3514006"/>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grpSp>
            <p:grpSp>
              <p:nvGrpSpPr>
                <p:cNvPr id="216" name="Group 215"/>
                <p:cNvGrpSpPr/>
                <p:nvPr/>
              </p:nvGrpSpPr>
              <p:grpSpPr>
                <a:xfrm>
                  <a:off x="4298993" y="2645401"/>
                  <a:ext cx="1289178" cy="761555"/>
                  <a:chOff x="1656290" y="3149098"/>
                  <a:chExt cx="1289178" cy="761555"/>
                </a:xfrm>
              </p:grpSpPr>
              <p:sp>
                <p:nvSpPr>
                  <p:cNvPr id="219" name="Rounded Rectangle 218"/>
                  <p:cNvSpPr/>
                  <p:nvPr/>
                </p:nvSpPr>
                <p:spPr>
                  <a:xfrm>
                    <a:off x="1656290" y="3149098"/>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CPU</a:t>
                    </a:r>
                  </a:p>
                </p:txBody>
              </p:sp>
              <p:sp>
                <p:nvSpPr>
                  <p:cNvPr id="222" name="Rounded Rectangle 221"/>
                  <p:cNvSpPr/>
                  <p:nvPr/>
                </p:nvSpPr>
                <p:spPr>
                  <a:xfrm>
                    <a:off x="1990298" y="3365031"/>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225" name="Rounded Rectangle 224"/>
                  <p:cNvSpPr/>
                  <p:nvPr/>
                </p:nvSpPr>
                <p:spPr>
                  <a:xfrm>
                    <a:off x="2259668" y="3528847"/>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grpSp>
          </p:grpSp>
        </p:grpSp>
        <p:sp>
          <p:nvSpPr>
            <p:cNvPr id="233" name="Left Brace 232"/>
            <p:cNvSpPr/>
            <p:nvPr/>
          </p:nvSpPr>
          <p:spPr>
            <a:xfrm>
              <a:off x="1637258" y="2589787"/>
              <a:ext cx="209763" cy="2148461"/>
            </a:xfrm>
            <a:prstGeom prst="leftBrace">
              <a:avLst>
                <a:gd name="adj1" fmla="val 65000"/>
                <a:gd name="adj2" fmla="val 50000"/>
              </a:avLst>
            </a:prstGeom>
            <a:ln w="19050" cap="flat">
              <a:solidFill>
                <a:schemeClr val="bg1"/>
              </a:solidFill>
              <a:miter lim="800000"/>
              <a:headEnd type="none"/>
            </a:ln>
            <a:scene3d>
              <a:camera prst="isometricOffAxis1To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34" name="TextBox 233"/>
            <p:cNvSpPr txBox="1"/>
            <p:nvPr/>
          </p:nvSpPr>
          <p:spPr>
            <a:xfrm>
              <a:off x="671682" y="3483556"/>
              <a:ext cx="1109086" cy="584775"/>
            </a:xfrm>
            <a:prstGeom prst="rect">
              <a:avLst/>
            </a:prstGeom>
            <a:noFill/>
            <a:scene3d>
              <a:camera prst="isometricOffAxis1Top"/>
              <a:lightRig rig="threePt" dir="t"/>
            </a:scene3d>
          </p:spPr>
          <p:txBody>
            <a:bodyPr wrap="none" rtlCol="0">
              <a:spAutoFit/>
            </a:bodyPr>
            <a:lstStyle/>
            <a:p>
              <a:pPr algn="ctr"/>
              <a:r>
                <a:rPr lang="en-US" sz="1600" b="1">
                  <a:solidFill>
                    <a:schemeClr val="bg1"/>
                  </a:solidFill>
                  <a:latin typeface="Avenir Book" charset="0"/>
                  <a:ea typeface="Avenir Book" charset="0"/>
                  <a:cs typeface="Avenir Book" charset="0"/>
                </a:rPr>
                <a:t>Physical</a:t>
              </a:r>
            </a:p>
            <a:p>
              <a:pPr algn="ctr"/>
              <a:r>
                <a:rPr lang="en-US" sz="1600" b="1">
                  <a:solidFill>
                    <a:schemeClr val="bg1"/>
                  </a:solidFill>
                  <a:latin typeface="Avenir Book" charset="0"/>
                  <a:ea typeface="Avenir Book" charset="0"/>
                  <a:cs typeface="Avenir Book" charset="0"/>
                </a:rPr>
                <a:t>Resources</a:t>
              </a:r>
            </a:p>
          </p:txBody>
        </p:sp>
      </p:grpSp>
      <p:sp>
        <p:nvSpPr>
          <p:cNvPr id="4" name="Rounded Rectangle 3"/>
          <p:cNvSpPr/>
          <p:nvPr/>
        </p:nvSpPr>
        <p:spPr>
          <a:xfrm>
            <a:off x="1647835" y="2066914"/>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vCPU</a:t>
            </a:r>
          </a:p>
        </p:txBody>
      </p:sp>
      <p:sp>
        <p:nvSpPr>
          <p:cNvPr id="103" name="Rounded Rectangle 102"/>
          <p:cNvSpPr/>
          <p:nvPr/>
        </p:nvSpPr>
        <p:spPr>
          <a:xfrm>
            <a:off x="1974230" y="2281857"/>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08" name="Rounded Rectangle 107"/>
          <p:cNvSpPr/>
          <p:nvPr/>
        </p:nvSpPr>
        <p:spPr>
          <a:xfrm>
            <a:off x="2238435" y="2452479"/>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63" name="Rounded Rectangle 162"/>
          <p:cNvSpPr/>
          <p:nvPr/>
        </p:nvSpPr>
        <p:spPr>
          <a:xfrm>
            <a:off x="2580044" y="1923978"/>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vCPU</a:t>
            </a:r>
          </a:p>
        </p:txBody>
      </p:sp>
      <p:sp>
        <p:nvSpPr>
          <p:cNvPr id="164" name="Rounded Rectangle 163"/>
          <p:cNvSpPr/>
          <p:nvPr/>
        </p:nvSpPr>
        <p:spPr>
          <a:xfrm>
            <a:off x="2906439" y="2138921"/>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65" name="Rounded Rectangle 164"/>
          <p:cNvSpPr/>
          <p:nvPr/>
        </p:nvSpPr>
        <p:spPr>
          <a:xfrm>
            <a:off x="3170644" y="2309543"/>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69" name="Rounded Rectangle 168"/>
          <p:cNvSpPr/>
          <p:nvPr/>
        </p:nvSpPr>
        <p:spPr>
          <a:xfrm>
            <a:off x="3512576" y="1802214"/>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vCPU</a:t>
            </a:r>
          </a:p>
        </p:txBody>
      </p:sp>
      <p:sp>
        <p:nvSpPr>
          <p:cNvPr id="170" name="Rounded Rectangle 169"/>
          <p:cNvSpPr/>
          <p:nvPr/>
        </p:nvSpPr>
        <p:spPr>
          <a:xfrm>
            <a:off x="3838971" y="2017157"/>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71" name="Rounded Rectangle 170"/>
          <p:cNvSpPr/>
          <p:nvPr/>
        </p:nvSpPr>
        <p:spPr>
          <a:xfrm>
            <a:off x="4103176" y="2187779"/>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92" name="Rounded Rectangle 191"/>
          <p:cNvSpPr/>
          <p:nvPr/>
        </p:nvSpPr>
        <p:spPr>
          <a:xfrm>
            <a:off x="4458620" y="1644704"/>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vCPU</a:t>
            </a:r>
          </a:p>
        </p:txBody>
      </p:sp>
      <p:sp>
        <p:nvSpPr>
          <p:cNvPr id="193" name="Rounded Rectangle 192"/>
          <p:cNvSpPr/>
          <p:nvPr/>
        </p:nvSpPr>
        <p:spPr>
          <a:xfrm>
            <a:off x="4785015" y="1859647"/>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
        <p:nvSpPr>
          <p:cNvPr id="194" name="Rounded Rectangle 193"/>
          <p:cNvSpPr/>
          <p:nvPr/>
        </p:nvSpPr>
        <p:spPr>
          <a:xfrm>
            <a:off x="5049220" y="2030269"/>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254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venir Book" charset="0"/>
                <a:ea typeface="Avenir Book" charset="0"/>
                <a:cs typeface="Avenir Book" charset="0"/>
              </a:rPr>
              <a:t>RAM</a:t>
            </a:r>
          </a:p>
        </p:txBody>
      </p:sp>
    </p:spTree>
    <p:extLst>
      <p:ext uri="{BB962C8B-B14F-4D97-AF65-F5344CB8AC3E}">
        <p14:creationId xmlns:p14="http://schemas.microsoft.com/office/powerpoint/2010/main" val="2510173499"/>
      </p:ext>
    </p:extLst>
  </p:cSld>
  <p:clrMapOvr>
    <a:masterClrMapping/>
  </p:clrMapOvr>
  <mc:AlternateContent xmlns:mc="http://schemas.openxmlformats.org/markup-compatibility/2006" xmlns:p14="http://schemas.microsoft.com/office/powerpoint/2010/main">
    <mc:Choice Requires="p14">
      <p:transition spd="slow" p14:dur="2000" advTm="54243"/>
    </mc:Choice>
    <mc:Fallback xmlns="">
      <p:transition spd="slow" advTm="542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BD0D65-EBD6-B745-875E-E728442DE428}"/>
              </a:ext>
            </a:extLst>
          </p:cNvPr>
          <p:cNvSpPr>
            <a:spLocks noGrp="1"/>
          </p:cNvSpPr>
          <p:nvPr>
            <p:ph idx="1"/>
          </p:nvPr>
        </p:nvSpPr>
        <p:spPr>
          <a:xfrm>
            <a:off x="215282" y="895350"/>
            <a:ext cx="8713436" cy="3810000"/>
          </a:xfrm>
        </p:spPr>
        <p:txBody>
          <a:bodyPr>
            <a:noAutofit/>
          </a:bodyPr>
          <a:lstStyle/>
          <a:p>
            <a:r>
              <a:rPr lang="en-US" sz="2000" dirty="0"/>
              <a:t>Modern caches are hierarchical: L1, L2, L3. TidalScale technology effectively introduced L4.</a:t>
            </a:r>
          </a:p>
          <a:p>
            <a:r>
              <a:rPr lang="en-US" sz="2000" dirty="0"/>
              <a:t>All the memory on the motherboard is treated like any other cache (L4) except for one thing: the L4 cache is all the memory on the motherboards and is therefore HUGE, generally ~0.5TB - 2TB </a:t>
            </a:r>
            <a:r>
              <a:rPr lang="en-US" sz="2000" i="1" dirty="0"/>
              <a:t>per server!</a:t>
            </a:r>
          </a:p>
          <a:p>
            <a:r>
              <a:rPr lang="en-US" sz="2000" dirty="0"/>
              <a:t>From a software point of view, each cache level must treat memory the same way.  All references to memory must preserve Intel store order and strong cache coherency semantics.</a:t>
            </a:r>
          </a:p>
          <a:p>
            <a:r>
              <a:rPr lang="en-US" sz="2000" dirty="0"/>
              <a:t>Under these ground rules, nothing prevents additional levels of cache hierarchy. </a:t>
            </a:r>
          </a:p>
          <a:p>
            <a:r>
              <a:rPr lang="en-US" sz="2000" dirty="0"/>
              <a:t>Page mapping is handled by using 2nd level dynamic address translation hardware in modern microprocessors</a:t>
            </a:r>
          </a:p>
        </p:txBody>
      </p:sp>
      <p:sp>
        <p:nvSpPr>
          <p:cNvPr id="3" name="Title 2">
            <a:extLst>
              <a:ext uri="{FF2B5EF4-FFF2-40B4-BE49-F238E27FC236}">
                <a16:creationId xmlns:a16="http://schemas.microsoft.com/office/drawing/2014/main" id="{C8619CBA-2258-124E-B160-624FBDC554CD}"/>
              </a:ext>
            </a:extLst>
          </p:cNvPr>
          <p:cNvSpPr>
            <a:spLocks noGrp="1"/>
          </p:cNvSpPr>
          <p:nvPr>
            <p:ph type="title"/>
          </p:nvPr>
        </p:nvSpPr>
        <p:spPr/>
        <p:txBody>
          <a:bodyPr/>
          <a:lstStyle/>
          <a:p>
            <a:r>
              <a:rPr lang="en-US" dirty="0"/>
              <a:t>All-Cache Architecture Implications</a:t>
            </a:r>
          </a:p>
        </p:txBody>
      </p:sp>
    </p:spTree>
    <p:extLst>
      <p:ext uri="{BB962C8B-B14F-4D97-AF65-F5344CB8AC3E}">
        <p14:creationId xmlns:p14="http://schemas.microsoft.com/office/powerpoint/2010/main" val="9677790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D222E-C03A-D24B-997A-B86EBEAE858C}"/>
              </a:ext>
            </a:extLst>
          </p:cNvPr>
          <p:cNvSpPr>
            <a:spLocks noGrp="1"/>
          </p:cNvSpPr>
          <p:nvPr>
            <p:ph type="title"/>
          </p:nvPr>
        </p:nvSpPr>
        <p:spPr>
          <a:xfrm>
            <a:off x="457200" y="38100"/>
            <a:ext cx="8229600" cy="857250"/>
          </a:xfrm>
        </p:spPr>
        <p:txBody>
          <a:bodyPr/>
          <a:lstStyle/>
          <a:p>
            <a:r>
              <a:rPr lang="en-US" dirty="0"/>
              <a:t>Under the Hood </a:t>
            </a:r>
          </a:p>
        </p:txBody>
      </p:sp>
      <p:pic>
        <p:nvPicPr>
          <p:cNvPr id="57" name="Picture 56">
            <a:extLst>
              <a:ext uri="{FF2B5EF4-FFF2-40B4-BE49-F238E27FC236}">
                <a16:creationId xmlns:a16="http://schemas.microsoft.com/office/drawing/2014/main" id="{F07060CE-13F9-5A41-89CD-7C45FDE27335}"/>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546105" y="1211135"/>
            <a:ext cx="2094415" cy="1431223"/>
          </a:xfrm>
          <a:prstGeom prst="rect">
            <a:avLst/>
          </a:prstGeom>
        </p:spPr>
      </p:pic>
      <p:sp>
        <p:nvSpPr>
          <p:cNvPr id="42" name="Rectangle 41">
            <a:extLst>
              <a:ext uri="{FF2B5EF4-FFF2-40B4-BE49-F238E27FC236}">
                <a16:creationId xmlns:a16="http://schemas.microsoft.com/office/drawing/2014/main" id="{8DE42960-27A8-E84C-8E5C-C78C558A47CD}"/>
              </a:ext>
            </a:extLst>
          </p:cNvPr>
          <p:cNvSpPr/>
          <p:nvPr/>
        </p:nvSpPr>
        <p:spPr>
          <a:xfrm>
            <a:off x="6533937" y="1229994"/>
            <a:ext cx="2106583" cy="1393506"/>
          </a:xfrm>
          <a:prstGeom prst="rect">
            <a:avLst/>
          </a:prstGeom>
          <a:noFill/>
          <a:ln w="15875">
            <a:solidFill>
              <a:schemeClr val="tx2">
                <a:lumMod val="60000"/>
                <a:lumOff val="40000"/>
              </a:schemeClr>
            </a:solidFill>
          </a:ln>
          <a:effectLst>
            <a:glow rad="88900">
              <a:schemeClr val="tx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0A9C298-E6DA-C747-8E6B-18BE463175EF}"/>
              </a:ext>
            </a:extLst>
          </p:cNvPr>
          <p:cNvSpPr txBox="1"/>
          <p:nvPr/>
        </p:nvSpPr>
        <p:spPr>
          <a:xfrm>
            <a:off x="6718148" y="1870898"/>
            <a:ext cx="1847774"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outerShdw blurRad="50800" dist="38100" dir="2700000" sx="102000" sy="102000" algn="tl" rotWithShape="0">
                    <a:prstClr val="black">
                      <a:alpha val="40000"/>
                    </a:prstClr>
                  </a:outerShdw>
                </a:effectLst>
                <a:uLnTx/>
                <a:uFillTx/>
                <a:latin typeface="Arial" panose="020B0604020202020204" pitchFamily="34" charset="0"/>
                <a:ea typeface="Lato" panose="020F0502020204030203" pitchFamily="34" charset="0"/>
                <a:cs typeface="Arial" panose="020B0604020202020204" pitchFamily="34" charset="0"/>
              </a:rPr>
              <a:t>Software-Defined </a:t>
            </a:r>
            <a:r>
              <a:rPr lang="en-US" sz="1400" noProof="0" dirty="0">
                <a:solidFill>
                  <a:prstClr val="white"/>
                </a:solidFill>
                <a:effectLst>
                  <a:outerShdw blurRad="50800" dist="38100" dir="2700000" sx="102000" sy="102000" algn="tl" rotWithShape="0">
                    <a:prstClr val="black">
                      <a:alpha val="40000"/>
                    </a:prstClr>
                  </a:outerShdw>
                </a:effectLst>
                <a:latin typeface="Arial" panose="020B0604020202020204" pitchFamily="34" charset="0"/>
                <a:ea typeface="Lato" panose="020F0502020204030203" pitchFamily="34" charset="0"/>
                <a:cs typeface="Arial" panose="020B0604020202020204" pitchFamily="34" charset="0"/>
              </a:rPr>
              <a:t>S</a:t>
            </a:r>
            <a:r>
              <a:rPr kumimoji="0" lang="en-US" sz="1400" i="0" u="none" strike="noStrike" kern="1200" cap="none" spc="0" normalizeH="0" baseline="0" noProof="0" dirty="0">
                <a:ln>
                  <a:noFill/>
                </a:ln>
                <a:solidFill>
                  <a:prstClr val="white"/>
                </a:solidFill>
                <a:effectLst>
                  <a:outerShdw blurRad="50800" dist="38100" dir="2700000" sx="102000" sy="102000" algn="tl" rotWithShape="0">
                    <a:prstClr val="black">
                      <a:alpha val="40000"/>
                    </a:prstClr>
                  </a:outerShdw>
                </a:effectLst>
                <a:uLnTx/>
                <a:uFillTx/>
                <a:latin typeface="Arial" panose="020B0604020202020204" pitchFamily="34" charset="0"/>
                <a:ea typeface="Lato" panose="020F0502020204030203" pitchFamily="34" charset="0"/>
                <a:cs typeface="Arial" panose="020B0604020202020204" pitchFamily="34" charset="0"/>
              </a:rPr>
              <a:t>ervers</a:t>
            </a:r>
          </a:p>
        </p:txBody>
      </p:sp>
      <p:pic>
        <p:nvPicPr>
          <p:cNvPr id="44" name="Picture 43">
            <a:extLst>
              <a:ext uri="{FF2B5EF4-FFF2-40B4-BE49-F238E27FC236}">
                <a16:creationId xmlns:a16="http://schemas.microsoft.com/office/drawing/2014/main" id="{8BFCFE2B-D7E9-5443-A2A3-F71E7B5399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0111" y="1603663"/>
            <a:ext cx="1475166" cy="248116"/>
          </a:xfrm>
          <a:prstGeom prst="rect">
            <a:avLst/>
          </a:prstGeom>
          <a:effectLst>
            <a:outerShdw blurRad="50800" dist="38100" dir="2700000" algn="tl" rotWithShape="0">
              <a:prstClr val="black">
                <a:alpha val="40000"/>
              </a:prstClr>
            </a:outerShdw>
          </a:effectLst>
        </p:spPr>
      </p:pic>
      <p:grpSp>
        <p:nvGrpSpPr>
          <p:cNvPr id="29" name="Group 28">
            <a:extLst>
              <a:ext uri="{FF2B5EF4-FFF2-40B4-BE49-F238E27FC236}">
                <a16:creationId xmlns:a16="http://schemas.microsoft.com/office/drawing/2014/main" id="{919821D0-D836-E144-9511-1F48EDA21BF9}"/>
              </a:ext>
            </a:extLst>
          </p:cNvPr>
          <p:cNvGrpSpPr/>
          <p:nvPr/>
        </p:nvGrpSpPr>
        <p:grpSpPr>
          <a:xfrm>
            <a:off x="6522241" y="2937467"/>
            <a:ext cx="2094415" cy="1431223"/>
            <a:chOff x="6416121" y="2883552"/>
            <a:chExt cx="2094415" cy="1431223"/>
          </a:xfrm>
        </p:grpSpPr>
        <p:pic>
          <p:nvPicPr>
            <p:cNvPr id="31" name="Picture 30">
              <a:extLst>
                <a:ext uri="{FF2B5EF4-FFF2-40B4-BE49-F238E27FC236}">
                  <a16:creationId xmlns:a16="http://schemas.microsoft.com/office/drawing/2014/main" id="{F005D245-A229-0A45-8BB2-7E073D704D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6121" y="2883552"/>
              <a:ext cx="2094415" cy="1431223"/>
            </a:xfrm>
            <a:prstGeom prst="rect">
              <a:avLst/>
            </a:prstGeom>
          </p:spPr>
        </p:pic>
        <p:sp>
          <p:nvSpPr>
            <p:cNvPr id="32" name="TextBox 31">
              <a:extLst>
                <a:ext uri="{FF2B5EF4-FFF2-40B4-BE49-F238E27FC236}">
                  <a16:creationId xmlns:a16="http://schemas.microsoft.com/office/drawing/2014/main" id="{309A6B12-9003-B64E-ABF8-92E92B48F500}"/>
                </a:ext>
              </a:extLst>
            </p:cNvPr>
            <p:cNvSpPr txBox="1"/>
            <p:nvPr/>
          </p:nvSpPr>
          <p:spPr>
            <a:xfrm>
              <a:off x="6557221" y="3282112"/>
              <a:ext cx="1847774"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outerShdw blurRad="50800" dist="38100" dir="2700000" sx="102000" sy="102000" algn="tl" rotWithShape="0">
                      <a:prstClr val="black">
                        <a:alpha val="40000"/>
                      </a:prstClr>
                    </a:outerShdw>
                  </a:effectLst>
                  <a:uLnTx/>
                  <a:uFillTx/>
                  <a:latin typeface="Arial" panose="020B0604020202020204" pitchFamily="34" charset="0"/>
                  <a:ea typeface="Lato" panose="020F0502020204030203" pitchFamily="34" charset="0"/>
                  <a:cs typeface="Arial" panose="020B0604020202020204" pitchFamily="34" charset="0"/>
                </a:rPr>
                <a:t>Bare Metal Servers</a:t>
              </a:r>
            </a:p>
          </p:txBody>
        </p:sp>
      </p:grpSp>
      <p:sp>
        <p:nvSpPr>
          <p:cNvPr id="108" name="Rectangle 107">
            <a:extLst>
              <a:ext uri="{FF2B5EF4-FFF2-40B4-BE49-F238E27FC236}">
                <a16:creationId xmlns:a16="http://schemas.microsoft.com/office/drawing/2014/main" id="{DDC4A1FC-ECB9-6847-B54B-9E456541D1CA}"/>
              </a:ext>
            </a:extLst>
          </p:cNvPr>
          <p:cNvSpPr/>
          <p:nvPr/>
        </p:nvSpPr>
        <p:spPr>
          <a:xfrm>
            <a:off x="4311893" y="2183673"/>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681F4EB4-6CDB-D54C-A513-75D2F97AC512}"/>
              </a:ext>
            </a:extLst>
          </p:cNvPr>
          <p:cNvSpPr/>
          <p:nvPr/>
        </p:nvSpPr>
        <p:spPr>
          <a:xfrm>
            <a:off x="3377514" y="2330307"/>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14E072D9-A5A0-3448-98B7-79576BF73DFB}"/>
              </a:ext>
            </a:extLst>
          </p:cNvPr>
          <p:cNvSpPr/>
          <p:nvPr/>
        </p:nvSpPr>
        <p:spPr>
          <a:xfrm>
            <a:off x="2437355" y="2481880"/>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111" name="Rectangle 110">
            <a:extLst>
              <a:ext uri="{FF2B5EF4-FFF2-40B4-BE49-F238E27FC236}">
                <a16:creationId xmlns:a16="http://schemas.microsoft.com/office/drawing/2014/main" id="{675B0697-B010-6345-9CE4-11458288F9FF}"/>
              </a:ext>
            </a:extLst>
          </p:cNvPr>
          <p:cNvSpPr/>
          <p:nvPr/>
        </p:nvSpPr>
        <p:spPr>
          <a:xfrm>
            <a:off x="1493092" y="2622168"/>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112" name="Rectangle 111">
            <a:extLst>
              <a:ext uri="{FF2B5EF4-FFF2-40B4-BE49-F238E27FC236}">
                <a16:creationId xmlns:a16="http://schemas.microsoft.com/office/drawing/2014/main" id="{E9233EB4-9015-E84D-8358-B12348250327}"/>
              </a:ext>
            </a:extLst>
          </p:cNvPr>
          <p:cNvSpPr/>
          <p:nvPr/>
        </p:nvSpPr>
        <p:spPr>
          <a:xfrm>
            <a:off x="1492098" y="2893949"/>
            <a:ext cx="3165680" cy="338554"/>
          </a:xfrm>
          <a:prstGeom prst="rect">
            <a:avLst/>
          </a:prstGeom>
          <a:scene3d>
            <a:camera prst="perspectiveHeroicExtremeRightFacing">
              <a:rot lat="425556" lon="20438258" rev="295136"/>
            </a:camera>
            <a:lightRig rig="threePt" dir="t"/>
          </a:scene3d>
        </p:spPr>
        <p:txBody>
          <a:bodyPr wrap="square">
            <a:spAutoFit/>
          </a:bodyPr>
          <a:lstStyle/>
          <a:p>
            <a:pPr lvl="0" algn="ctr">
              <a:defRPr/>
            </a:pPr>
            <a:r>
              <a:rPr kumimoji="0" lang="en-IN" sz="160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Multiple physical servers</a:t>
            </a:r>
          </a:p>
        </p:txBody>
      </p:sp>
      <p:sp>
        <p:nvSpPr>
          <p:cNvPr id="113" name="Rounded Rectangle 112">
            <a:extLst>
              <a:ext uri="{FF2B5EF4-FFF2-40B4-BE49-F238E27FC236}">
                <a16:creationId xmlns:a16="http://schemas.microsoft.com/office/drawing/2014/main" id="{CEEA8617-A9BE-5648-AACA-D0A6E7F1A95C}"/>
              </a:ext>
            </a:extLst>
          </p:cNvPr>
          <p:cNvSpPr/>
          <p:nvPr/>
        </p:nvSpPr>
        <p:spPr>
          <a:xfrm>
            <a:off x="1372750" y="3383231"/>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114" name="Rounded Rectangle 113">
            <a:extLst>
              <a:ext uri="{FF2B5EF4-FFF2-40B4-BE49-F238E27FC236}">
                <a16:creationId xmlns:a16="http://schemas.microsoft.com/office/drawing/2014/main" id="{D06C87CD-C02E-0449-955B-E19E91BB5E6D}"/>
              </a:ext>
            </a:extLst>
          </p:cNvPr>
          <p:cNvSpPr/>
          <p:nvPr/>
        </p:nvSpPr>
        <p:spPr>
          <a:xfrm>
            <a:off x="1706758" y="3599164"/>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15" name="Rounded Rectangle 114">
            <a:extLst>
              <a:ext uri="{FF2B5EF4-FFF2-40B4-BE49-F238E27FC236}">
                <a16:creationId xmlns:a16="http://schemas.microsoft.com/office/drawing/2014/main" id="{52DD0C57-AD84-5444-8669-DDEF7D89B74A}"/>
              </a:ext>
            </a:extLst>
          </p:cNvPr>
          <p:cNvSpPr/>
          <p:nvPr/>
        </p:nvSpPr>
        <p:spPr>
          <a:xfrm>
            <a:off x="1976128" y="376298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116" name="Rounded Rectangle 115">
            <a:extLst>
              <a:ext uri="{FF2B5EF4-FFF2-40B4-BE49-F238E27FC236}">
                <a16:creationId xmlns:a16="http://schemas.microsoft.com/office/drawing/2014/main" id="{5BB1D2F0-328A-054B-8CB6-6A369C786CF3}"/>
              </a:ext>
            </a:extLst>
          </p:cNvPr>
          <p:cNvSpPr/>
          <p:nvPr/>
        </p:nvSpPr>
        <p:spPr>
          <a:xfrm>
            <a:off x="2296397" y="3253420"/>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117" name="Rounded Rectangle 116">
            <a:extLst>
              <a:ext uri="{FF2B5EF4-FFF2-40B4-BE49-F238E27FC236}">
                <a16:creationId xmlns:a16="http://schemas.microsoft.com/office/drawing/2014/main" id="{3DE4FAC1-38F1-A048-88E7-821BBBEC45B0}"/>
              </a:ext>
            </a:extLst>
          </p:cNvPr>
          <p:cNvSpPr/>
          <p:nvPr/>
        </p:nvSpPr>
        <p:spPr>
          <a:xfrm>
            <a:off x="2630405" y="3469353"/>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18" name="Rounded Rectangle 117">
            <a:extLst>
              <a:ext uri="{FF2B5EF4-FFF2-40B4-BE49-F238E27FC236}">
                <a16:creationId xmlns:a16="http://schemas.microsoft.com/office/drawing/2014/main" id="{7C490E62-5093-6F4D-B945-9031AE071AAE}"/>
              </a:ext>
            </a:extLst>
          </p:cNvPr>
          <p:cNvSpPr/>
          <p:nvPr/>
        </p:nvSpPr>
        <p:spPr>
          <a:xfrm>
            <a:off x="2899775" y="3633169"/>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119" name="Rounded Rectangle 118">
            <a:extLst>
              <a:ext uri="{FF2B5EF4-FFF2-40B4-BE49-F238E27FC236}">
                <a16:creationId xmlns:a16="http://schemas.microsoft.com/office/drawing/2014/main" id="{89E10938-A5DD-864F-AF3B-58A38332ECB5}"/>
              </a:ext>
            </a:extLst>
          </p:cNvPr>
          <p:cNvSpPr/>
          <p:nvPr/>
        </p:nvSpPr>
        <p:spPr>
          <a:xfrm>
            <a:off x="3238716" y="3091209"/>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120" name="Rounded Rectangle 119">
            <a:extLst>
              <a:ext uri="{FF2B5EF4-FFF2-40B4-BE49-F238E27FC236}">
                <a16:creationId xmlns:a16="http://schemas.microsoft.com/office/drawing/2014/main" id="{AA0C650A-4C85-1F45-9523-C912DFD98086}"/>
              </a:ext>
            </a:extLst>
          </p:cNvPr>
          <p:cNvSpPr/>
          <p:nvPr/>
        </p:nvSpPr>
        <p:spPr>
          <a:xfrm>
            <a:off x="3572724" y="3307142"/>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21" name="Rounded Rectangle 120">
            <a:extLst>
              <a:ext uri="{FF2B5EF4-FFF2-40B4-BE49-F238E27FC236}">
                <a16:creationId xmlns:a16="http://schemas.microsoft.com/office/drawing/2014/main" id="{C6D27156-9B01-A54B-B061-3802032A6389}"/>
              </a:ext>
            </a:extLst>
          </p:cNvPr>
          <p:cNvSpPr/>
          <p:nvPr/>
        </p:nvSpPr>
        <p:spPr>
          <a:xfrm>
            <a:off x="3842094" y="3470958"/>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122" name="Rounded Rectangle 121">
            <a:extLst>
              <a:ext uri="{FF2B5EF4-FFF2-40B4-BE49-F238E27FC236}">
                <a16:creationId xmlns:a16="http://schemas.microsoft.com/office/drawing/2014/main" id="{82656F15-C5C3-C547-A44A-6E7E1B4695A1}"/>
              </a:ext>
            </a:extLst>
          </p:cNvPr>
          <p:cNvSpPr/>
          <p:nvPr/>
        </p:nvSpPr>
        <p:spPr>
          <a:xfrm>
            <a:off x="4170554" y="2950201"/>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123" name="Rounded Rectangle 122">
            <a:extLst>
              <a:ext uri="{FF2B5EF4-FFF2-40B4-BE49-F238E27FC236}">
                <a16:creationId xmlns:a16="http://schemas.microsoft.com/office/drawing/2014/main" id="{24E274CE-36FA-5D46-AFF1-E745F8905DCB}"/>
              </a:ext>
            </a:extLst>
          </p:cNvPr>
          <p:cNvSpPr/>
          <p:nvPr/>
        </p:nvSpPr>
        <p:spPr>
          <a:xfrm>
            <a:off x="4504562" y="3166134"/>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24" name="Rounded Rectangle 123">
            <a:extLst>
              <a:ext uri="{FF2B5EF4-FFF2-40B4-BE49-F238E27FC236}">
                <a16:creationId xmlns:a16="http://schemas.microsoft.com/office/drawing/2014/main" id="{E8CF66FB-6899-9248-BFEA-4F0D7A40C86E}"/>
              </a:ext>
            </a:extLst>
          </p:cNvPr>
          <p:cNvSpPr/>
          <p:nvPr/>
        </p:nvSpPr>
        <p:spPr>
          <a:xfrm>
            <a:off x="4773932" y="332995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125" name="Rectangle 124">
            <a:extLst>
              <a:ext uri="{FF2B5EF4-FFF2-40B4-BE49-F238E27FC236}">
                <a16:creationId xmlns:a16="http://schemas.microsoft.com/office/drawing/2014/main" id="{D50891F6-2715-2841-B19E-EDE1F4714CD6}"/>
              </a:ext>
            </a:extLst>
          </p:cNvPr>
          <p:cNvSpPr/>
          <p:nvPr/>
        </p:nvSpPr>
        <p:spPr>
          <a:xfrm>
            <a:off x="4959010" y="3569609"/>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126" name="Rectangle 125">
            <a:extLst>
              <a:ext uri="{FF2B5EF4-FFF2-40B4-BE49-F238E27FC236}">
                <a16:creationId xmlns:a16="http://schemas.microsoft.com/office/drawing/2014/main" id="{8F889F8C-0F34-6A46-96C0-5D02CA940DC4}"/>
              </a:ext>
            </a:extLst>
          </p:cNvPr>
          <p:cNvSpPr/>
          <p:nvPr/>
        </p:nvSpPr>
        <p:spPr>
          <a:xfrm>
            <a:off x="4031791" y="371453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127" name="Rectangle 126">
            <a:extLst>
              <a:ext uri="{FF2B5EF4-FFF2-40B4-BE49-F238E27FC236}">
                <a16:creationId xmlns:a16="http://schemas.microsoft.com/office/drawing/2014/main" id="{0A8130D6-C3C1-C644-B2D7-DA45512D85AF}"/>
              </a:ext>
            </a:extLst>
          </p:cNvPr>
          <p:cNvSpPr/>
          <p:nvPr/>
        </p:nvSpPr>
        <p:spPr>
          <a:xfrm>
            <a:off x="3087528" y="3866824"/>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128" name="Rectangle 127">
            <a:extLst>
              <a:ext uri="{FF2B5EF4-FFF2-40B4-BE49-F238E27FC236}">
                <a16:creationId xmlns:a16="http://schemas.microsoft.com/office/drawing/2014/main" id="{722E5D03-9F96-8B4E-80B3-48488E9F1918}"/>
              </a:ext>
            </a:extLst>
          </p:cNvPr>
          <p:cNvSpPr/>
          <p:nvPr/>
        </p:nvSpPr>
        <p:spPr>
          <a:xfrm>
            <a:off x="2141284" y="401037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129" name="TextBox 128">
            <a:extLst>
              <a:ext uri="{FF2B5EF4-FFF2-40B4-BE49-F238E27FC236}">
                <a16:creationId xmlns:a16="http://schemas.microsoft.com/office/drawing/2014/main" id="{BFC4CC33-01B6-8246-B6B5-FD7102683DA6}"/>
              </a:ext>
            </a:extLst>
          </p:cNvPr>
          <p:cNvSpPr txBox="1"/>
          <p:nvPr/>
        </p:nvSpPr>
        <p:spPr>
          <a:xfrm>
            <a:off x="2237667" y="422362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1</a:t>
            </a:r>
          </a:p>
        </p:txBody>
      </p:sp>
      <p:sp>
        <p:nvSpPr>
          <p:cNvPr id="130" name="TextBox 129">
            <a:extLst>
              <a:ext uri="{FF2B5EF4-FFF2-40B4-BE49-F238E27FC236}">
                <a16:creationId xmlns:a16="http://schemas.microsoft.com/office/drawing/2014/main" id="{72E4FE1A-C783-0743-830B-82E12BD6F798}"/>
              </a:ext>
            </a:extLst>
          </p:cNvPr>
          <p:cNvSpPr txBox="1"/>
          <p:nvPr/>
        </p:nvSpPr>
        <p:spPr>
          <a:xfrm>
            <a:off x="3164388" y="4085759"/>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2</a:t>
            </a:r>
          </a:p>
        </p:txBody>
      </p:sp>
      <p:sp>
        <p:nvSpPr>
          <p:cNvPr id="131" name="TextBox 130">
            <a:extLst>
              <a:ext uri="{FF2B5EF4-FFF2-40B4-BE49-F238E27FC236}">
                <a16:creationId xmlns:a16="http://schemas.microsoft.com/office/drawing/2014/main" id="{12F98DD5-532E-4A4B-B968-75890630BB44}"/>
              </a:ext>
            </a:extLst>
          </p:cNvPr>
          <p:cNvSpPr txBox="1"/>
          <p:nvPr/>
        </p:nvSpPr>
        <p:spPr>
          <a:xfrm>
            <a:off x="4126277" y="394625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3</a:t>
            </a:r>
          </a:p>
        </p:txBody>
      </p:sp>
      <p:sp>
        <p:nvSpPr>
          <p:cNvPr id="132" name="TextBox 131">
            <a:extLst>
              <a:ext uri="{FF2B5EF4-FFF2-40B4-BE49-F238E27FC236}">
                <a16:creationId xmlns:a16="http://schemas.microsoft.com/office/drawing/2014/main" id="{FEE7D370-89A6-6240-80BF-8E0A30D2B58F}"/>
              </a:ext>
            </a:extLst>
          </p:cNvPr>
          <p:cNvSpPr txBox="1"/>
          <p:nvPr/>
        </p:nvSpPr>
        <p:spPr>
          <a:xfrm>
            <a:off x="5041823" y="379477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4</a:t>
            </a:r>
          </a:p>
        </p:txBody>
      </p:sp>
      <p:sp>
        <p:nvSpPr>
          <p:cNvPr id="134" name="Rectangle 133">
            <a:extLst>
              <a:ext uri="{FF2B5EF4-FFF2-40B4-BE49-F238E27FC236}">
                <a16:creationId xmlns:a16="http://schemas.microsoft.com/office/drawing/2014/main" id="{1EDDCEF4-BD58-4140-B368-F2C4E6E4FD11}"/>
              </a:ext>
            </a:extLst>
          </p:cNvPr>
          <p:cNvSpPr/>
          <p:nvPr/>
        </p:nvSpPr>
        <p:spPr>
          <a:xfrm>
            <a:off x="304800" y="1538910"/>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Application Software</a:t>
            </a:r>
          </a:p>
        </p:txBody>
      </p:sp>
      <p:sp>
        <p:nvSpPr>
          <p:cNvPr id="135" name="Rectangle 134">
            <a:extLst>
              <a:ext uri="{FF2B5EF4-FFF2-40B4-BE49-F238E27FC236}">
                <a16:creationId xmlns:a16="http://schemas.microsoft.com/office/drawing/2014/main" id="{5334E025-C795-DB4D-94F2-FD85109BE607}"/>
              </a:ext>
            </a:extLst>
          </p:cNvPr>
          <p:cNvSpPr/>
          <p:nvPr/>
        </p:nvSpPr>
        <p:spPr>
          <a:xfrm>
            <a:off x="530785" y="1684364"/>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Operating System</a:t>
            </a:r>
          </a:p>
        </p:txBody>
      </p:sp>
      <p:sp>
        <p:nvSpPr>
          <p:cNvPr id="136" name="Rectangle 135">
            <a:extLst>
              <a:ext uri="{FF2B5EF4-FFF2-40B4-BE49-F238E27FC236}">
                <a16:creationId xmlns:a16="http://schemas.microsoft.com/office/drawing/2014/main" id="{A2FA84F9-937C-3C4E-9EE6-E6E2D56F25D5}"/>
              </a:ext>
            </a:extLst>
          </p:cNvPr>
          <p:cNvSpPr/>
          <p:nvPr/>
        </p:nvSpPr>
        <p:spPr>
          <a:xfrm>
            <a:off x="1145344" y="1123950"/>
            <a:ext cx="4419600" cy="2362637"/>
          </a:xfrm>
          <a:prstGeom prst="rect">
            <a:avLst/>
          </a:prstGeom>
          <a:solidFill>
            <a:schemeClr val="bg1">
              <a:lumMod val="75000"/>
              <a:alpha val="7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681B3C90-7EF8-C845-8F6C-B5BCD591608C}"/>
              </a:ext>
            </a:extLst>
          </p:cNvPr>
          <p:cNvSpPr/>
          <p:nvPr/>
        </p:nvSpPr>
        <p:spPr>
          <a:xfrm>
            <a:off x="826182" y="1305569"/>
            <a:ext cx="3165680" cy="338554"/>
          </a:xfrm>
          <a:prstGeom prst="rect">
            <a:avLst/>
          </a:prstGeom>
          <a:scene3d>
            <a:camera prst="perspectiveHeroicExtremeRightFacing">
              <a:rot lat="425556" lon="20438258" rev="295136"/>
            </a:camera>
            <a:lightRig rig="threePt" dir="t"/>
          </a:scene3d>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60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One </a:t>
            </a:r>
            <a:r>
              <a:rPr lang="en-IN" sz="1600" dirty="0">
                <a:solidFill>
                  <a:schemeClr val="bg1"/>
                </a:solidFill>
                <a:latin typeface="Arial" panose="020B0604020202020204" pitchFamily="34" charset="0"/>
                <a:ea typeface="Lato" panose="020F0502020204030203" pitchFamily="34" charset="0"/>
                <a:cs typeface="Arial" panose="020B0604020202020204" pitchFamily="34" charset="0"/>
              </a:rPr>
              <a:t>s</a:t>
            </a:r>
            <a:r>
              <a:rPr kumimoji="0" lang="en-IN" sz="160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oftware-defined server</a:t>
            </a:r>
          </a:p>
        </p:txBody>
      </p:sp>
      <p:grpSp>
        <p:nvGrpSpPr>
          <p:cNvPr id="138" name="Group 137">
            <a:extLst>
              <a:ext uri="{FF2B5EF4-FFF2-40B4-BE49-F238E27FC236}">
                <a16:creationId xmlns:a16="http://schemas.microsoft.com/office/drawing/2014/main" id="{B3CA7BE5-A2D8-1C44-AE5E-D23AFA9F94D4}"/>
              </a:ext>
            </a:extLst>
          </p:cNvPr>
          <p:cNvGrpSpPr/>
          <p:nvPr/>
        </p:nvGrpSpPr>
        <p:grpSpPr>
          <a:xfrm>
            <a:off x="1368989" y="2066914"/>
            <a:ext cx="1276400" cy="767371"/>
            <a:chOff x="1695485" y="2040003"/>
            <a:chExt cx="1276400" cy="767371"/>
          </a:xfrm>
        </p:grpSpPr>
        <p:sp>
          <p:nvSpPr>
            <p:cNvPr id="155" name="Rounded Rectangle 154">
              <a:extLst>
                <a:ext uri="{FF2B5EF4-FFF2-40B4-BE49-F238E27FC236}">
                  <a16:creationId xmlns:a16="http://schemas.microsoft.com/office/drawing/2014/main" id="{E697FCC7-DADA-2348-9880-C5412AC90DDE}"/>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56" name="Rounded Rectangle 155">
              <a:extLst>
                <a:ext uri="{FF2B5EF4-FFF2-40B4-BE49-F238E27FC236}">
                  <a16:creationId xmlns:a16="http://schemas.microsoft.com/office/drawing/2014/main" id="{4C0AB978-0A1B-2249-B996-530A85718E09}"/>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57" name="Rounded Rectangle 156">
              <a:extLst>
                <a:ext uri="{FF2B5EF4-FFF2-40B4-BE49-F238E27FC236}">
                  <a16:creationId xmlns:a16="http://schemas.microsoft.com/office/drawing/2014/main" id="{EBAACB09-BE3E-6E40-845F-79631F766008}"/>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139" name="Group 138">
            <a:extLst>
              <a:ext uri="{FF2B5EF4-FFF2-40B4-BE49-F238E27FC236}">
                <a16:creationId xmlns:a16="http://schemas.microsoft.com/office/drawing/2014/main" id="{19A36474-D736-7E4E-B979-010CA98C348F}"/>
              </a:ext>
            </a:extLst>
          </p:cNvPr>
          <p:cNvGrpSpPr/>
          <p:nvPr/>
        </p:nvGrpSpPr>
        <p:grpSpPr>
          <a:xfrm>
            <a:off x="2301198" y="1923978"/>
            <a:ext cx="1276400" cy="767371"/>
            <a:chOff x="1695485" y="2040003"/>
            <a:chExt cx="1276400" cy="767371"/>
          </a:xfrm>
        </p:grpSpPr>
        <p:sp>
          <p:nvSpPr>
            <p:cNvPr id="152" name="Rounded Rectangle 151">
              <a:extLst>
                <a:ext uri="{FF2B5EF4-FFF2-40B4-BE49-F238E27FC236}">
                  <a16:creationId xmlns:a16="http://schemas.microsoft.com/office/drawing/2014/main" id="{1DC742BC-B235-2942-881A-B1729DF48DC3}"/>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53" name="Rounded Rectangle 152">
              <a:extLst>
                <a:ext uri="{FF2B5EF4-FFF2-40B4-BE49-F238E27FC236}">
                  <a16:creationId xmlns:a16="http://schemas.microsoft.com/office/drawing/2014/main" id="{84123DEE-BD42-3440-9D98-336E88B0FF12}"/>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54" name="Rounded Rectangle 153">
              <a:extLst>
                <a:ext uri="{FF2B5EF4-FFF2-40B4-BE49-F238E27FC236}">
                  <a16:creationId xmlns:a16="http://schemas.microsoft.com/office/drawing/2014/main" id="{F483AF59-54AC-CF4A-BFDF-2FA536F46487}"/>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140" name="Group 139">
            <a:extLst>
              <a:ext uri="{FF2B5EF4-FFF2-40B4-BE49-F238E27FC236}">
                <a16:creationId xmlns:a16="http://schemas.microsoft.com/office/drawing/2014/main" id="{2DE54C77-7929-7048-A323-7895A0F92E36}"/>
              </a:ext>
            </a:extLst>
          </p:cNvPr>
          <p:cNvGrpSpPr/>
          <p:nvPr/>
        </p:nvGrpSpPr>
        <p:grpSpPr>
          <a:xfrm>
            <a:off x="3233730" y="1802214"/>
            <a:ext cx="1276400" cy="767371"/>
            <a:chOff x="1695485" y="2040003"/>
            <a:chExt cx="1276400" cy="767371"/>
          </a:xfrm>
        </p:grpSpPr>
        <p:sp>
          <p:nvSpPr>
            <p:cNvPr id="149" name="Rounded Rectangle 148">
              <a:extLst>
                <a:ext uri="{FF2B5EF4-FFF2-40B4-BE49-F238E27FC236}">
                  <a16:creationId xmlns:a16="http://schemas.microsoft.com/office/drawing/2014/main" id="{DC234C19-E649-584D-9545-2EBAD4DEAF69}"/>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50" name="Rounded Rectangle 149">
              <a:extLst>
                <a:ext uri="{FF2B5EF4-FFF2-40B4-BE49-F238E27FC236}">
                  <a16:creationId xmlns:a16="http://schemas.microsoft.com/office/drawing/2014/main" id="{785DD9DE-6955-A940-8E30-DF37C1775AFC}"/>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51" name="Rounded Rectangle 150">
              <a:extLst>
                <a:ext uri="{FF2B5EF4-FFF2-40B4-BE49-F238E27FC236}">
                  <a16:creationId xmlns:a16="http://schemas.microsoft.com/office/drawing/2014/main" id="{BF63F22E-D9CD-8545-8BAF-CE69F41415F9}"/>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141" name="Group 140">
            <a:extLst>
              <a:ext uri="{FF2B5EF4-FFF2-40B4-BE49-F238E27FC236}">
                <a16:creationId xmlns:a16="http://schemas.microsoft.com/office/drawing/2014/main" id="{1E66ADF8-8806-FA46-8E97-095D737A5211}"/>
              </a:ext>
            </a:extLst>
          </p:cNvPr>
          <p:cNvGrpSpPr/>
          <p:nvPr/>
        </p:nvGrpSpPr>
        <p:grpSpPr>
          <a:xfrm>
            <a:off x="4179774" y="1644704"/>
            <a:ext cx="1276400" cy="767371"/>
            <a:chOff x="1695485" y="2040003"/>
            <a:chExt cx="1276400" cy="767371"/>
          </a:xfrm>
        </p:grpSpPr>
        <p:sp>
          <p:nvSpPr>
            <p:cNvPr id="146" name="Rounded Rectangle 145">
              <a:extLst>
                <a:ext uri="{FF2B5EF4-FFF2-40B4-BE49-F238E27FC236}">
                  <a16:creationId xmlns:a16="http://schemas.microsoft.com/office/drawing/2014/main" id="{5DFADCF9-9F28-124C-B33F-A7F5EB176A95}"/>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47" name="Rounded Rectangle 146">
              <a:extLst>
                <a:ext uri="{FF2B5EF4-FFF2-40B4-BE49-F238E27FC236}">
                  <a16:creationId xmlns:a16="http://schemas.microsoft.com/office/drawing/2014/main" id="{8AF8C4D5-7C0C-024C-9BE6-9E8E492D3595}"/>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48" name="Rounded Rectangle 147">
              <a:extLst>
                <a:ext uri="{FF2B5EF4-FFF2-40B4-BE49-F238E27FC236}">
                  <a16:creationId xmlns:a16="http://schemas.microsoft.com/office/drawing/2014/main" id="{A4A16F49-D2A7-604F-B31B-225B3FCB77F6}"/>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spTree>
    <p:extLst>
      <p:ext uri="{BB962C8B-B14F-4D97-AF65-F5344CB8AC3E}">
        <p14:creationId xmlns:p14="http://schemas.microsoft.com/office/powerpoint/2010/main" val="106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par>
                                <p:cTn id="14" presetID="22" presetClass="entr" presetSubtype="4"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wipe(down)">
                                      <p:cBhvr>
                                        <p:cTn id="19" dur="500"/>
                                        <p:tgtEl>
                                          <p:spTgt spid="1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wipe(down)">
                                      <p:cBhvr>
                                        <p:cTn id="22" dur="500"/>
                                        <p:tgtEl>
                                          <p:spTgt spid="1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wipe(down)">
                                      <p:cBhvr>
                                        <p:cTn id="25" dur="500"/>
                                        <p:tgtEl>
                                          <p:spTgt spid="137"/>
                                        </p:tgtEl>
                                      </p:cBhvr>
                                    </p:animEffect>
                                  </p:childTnLst>
                                </p:cTn>
                              </p:par>
                              <p:par>
                                <p:cTn id="26" presetID="22" presetClass="entr" presetSubtype="4" fill="hold" nodeType="withEffect">
                                  <p:stCondLst>
                                    <p:cond delay="0"/>
                                  </p:stCondLst>
                                  <p:childTnLst>
                                    <p:set>
                                      <p:cBhvr>
                                        <p:cTn id="27" dur="1" fill="hold">
                                          <p:stCondLst>
                                            <p:cond delay="0"/>
                                          </p:stCondLst>
                                        </p:cTn>
                                        <p:tgtEl>
                                          <p:spTgt spid="138"/>
                                        </p:tgtEl>
                                        <p:attrNameLst>
                                          <p:attrName>style.visibility</p:attrName>
                                        </p:attrNameLst>
                                      </p:cBhvr>
                                      <p:to>
                                        <p:strVal val="visible"/>
                                      </p:to>
                                    </p:set>
                                    <p:animEffect transition="in" filter="wipe(down)">
                                      <p:cBhvr>
                                        <p:cTn id="28" dur="500"/>
                                        <p:tgtEl>
                                          <p:spTgt spid="138"/>
                                        </p:tgtEl>
                                      </p:cBhvr>
                                    </p:animEffect>
                                  </p:childTnLst>
                                </p:cTn>
                              </p:par>
                              <p:par>
                                <p:cTn id="29" presetID="22" presetClass="entr" presetSubtype="4" fill="hold" nodeType="with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wipe(down)">
                                      <p:cBhvr>
                                        <p:cTn id="31" dur="500"/>
                                        <p:tgtEl>
                                          <p:spTgt spid="139"/>
                                        </p:tgtEl>
                                      </p:cBhvr>
                                    </p:animEffect>
                                  </p:childTnLst>
                                </p:cTn>
                              </p:par>
                              <p:par>
                                <p:cTn id="32" presetID="22" presetClass="entr" presetSubtype="4" fill="hold" nodeType="with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wipe(down)">
                                      <p:cBhvr>
                                        <p:cTn id="34" dur="500"/>
                                        <p:tgtEl>
                                          <p:spTgt spid="140"/>
                                        </p:tgtEl>
                                      </p:cBhvr>
                                    </p:animEffect>
                                  </p:childTnLst>
                                </p:cTn>
                              </p:par>
                              <p:par>
                                <p:cTn id="35" presetID="22" presetClass="entr" presetSubtype="4"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wipe(down)">
                                      <p:cBhvr>
                                        <p:cTn id="37" dur="500"/>
                                        <p:tgtEl>
                                          <p:spTgt spid="14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wipe(down)">
                                      <p:cBhvr>
                                        <p:cTn id="40" dur="500"/>
                                        <p:tgtEl>
                                          <p:spTgt spid="136"/>
                                        </p:tgtEl>
                                      </p:cBhvr>
                                    </p:animEffect>
                                  </p:childTnLst>
                                </p:cTn>
                              </p:par>
                              <p:par>
                                <p:cTn id="41" presetID="22" presetClass="exit" presetSubtype="4" fill="hold" nodeType="withEffect">
                                  <p:stCondLst>
                                    <p:cond delay="0"/>
                                  </p:stCondLst>
                                  <p:childTnLst>
                                    <p:animEffect transition="out" filter="wipe(down)">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134" grpId="0" animBg="1"/>
      <p:bldP spid="135" grpId="0" animBg="1"/>
      <p:bldP spid="136" grpId="0" animBg="1"/>
      <p:bldP spid="1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5F775F05-8B9D-9F42-98BC-C750D26CB477}"/>
              </a:ext>
            </a:extLst>
          </p:cNvPr>
          <p:cNvSpPr/>
          <p:nvPr/>
        </p:nvSpPr>
        <p:spPr>
          <a:xfrm>
            <a:off x="826182" y="1305569"/>
            <a:ext cx="3165680" cy="338554"/>
          </a:xfrm>
          <a:prstGeom prst="rect">
            <a:avLst/>
          </a:prstGeom>
          <a:scene3d>
            <a:camera prst="perspectiveHeroicExtremeRightFacing">
              <a:rot lat="425556" lon="20438258" rev="295136"/>
            </a:camera>
            <a:lightRig rig="threePt" dir="t"/>
          </a:scene3d>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60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Memory page </a:t>
            </a:r>
            <a:r>
              <a:rPr lang="en-IN" sz="1600" dirty="0">
                <a:solidFill>
                  <a:schemeClr val="bg1"/>
                </a:solidFill>
                <a:latin typeface="Arial" panose="020B0604020202020204" pitchFamily="34" charset="0"/>
                <a:ea typeface="Lato" panose="020F0502020204030203" pitchFamily="34" charset="0"/>
                <a:cs typeface="Arial" panose="020B0604020202020204" pitchFamily="34" charset="0"/>
              </a:rPr>
              <a:t>m</a:t>
            </a:r>
            <a:r>
              <a:rPr kumimoji="0" lang="en-IN" sz="160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igration</a:t>
            </a:r>
          </a:p>
        </p:txBody>
      </p:sp>
      <p:sp>
        <p:nvSpPr>
          <p:cNvPr id="61" name="Rectangle 60">
            <a:extLst>
              <a:ext uri="{FF2B5EF4-FFF2-40B4-BE49-F238E27FC236}">
                <a16:creationId xmlns:a16="http://schemas.microsoft.com/office/drawing/2014/main" id="{892EE5C9-30D2-B749-85F3-186B152FFE0D}"/>
              </a:ext>
            </a:extLst>
          </p:cNvPr>
          <p:cNvSpPr/>
          <p:nvPr/>
        </p:nvSpPr>
        <p:spPr>
          <a:xfrm>
            <a:off x="4311893" y="2183673"/>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2" name="Rectangle 61">
            <a:extLst>
              <a:ext uri="{FF2B5EF4-FFF2-40B4-BE49-F238E27FC236}">
                <a16:creationId xmlns:a16="http://schemas.microsoft.com/office/drawing/2014/main" id="{1B62C258-2638-A744-B3F0-0787F4D6BAB8}"/>
              </a:ext>
            </a:extLst>
          </p:cNvPr>
          <p:cNvSpPr/>
          <p:nvPr/>
        </p:nvSpPr>
        <p:spPr>
          <a:xfrm>
            <a:off x="3377514" y="2330307"/>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3" name="Rectangle 62">
            <a:extLst>
              <a:ext uri="{FF2B5EF4-FFF2-40B4-BE49-F238E27FC236}">
                <a16:creationId xmlns:a16="http://schemas.microsoft.com/office/drawing/2014/main" id="{6C547CEE-9DB3-2F45-BDDB-28823857F572}"/>
              </a:ext>
            </a:extLst>
          </p:cNvPr>
          <p:cNvSpPr/>
          <p:nvPr/>
        </p:nvSpPr>
        <p:spPr>
          <a:xfrm>
            <a:off x="2437355" y="2481880"/>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4" name="Rectangle 63">
            <a:extLst>
              <a:ext uri="{FF2B5EF4-FFF2-40B4-BE49-F238E27FC236}">
                <a16:creationId xmlns:a16="http://schemas.microsoft.com/office/drawing/2014/main" id="{7B0AFEDB-E648-A846-B86E-4015BD738711}"/>
              </a:ext>
            </a:extLst>
          </p:cNvPr>
          <p:cNvSpPr/>
          <p:nvPr/>
        </p:nvSpPr>
        <p:spPr>
          <a:xfrm>
            <a:off x="1493092" y="2622168"/>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5" name="Rounded Rectangle 64">
            <a:extLst>
              <a:ext uri="{FF2B5EF4-FFF2-40B4-BE49-F238E27FC236}">
                <a16:creationId xmlns:a16="http://schemas.microsoft.com/office/drawing/2014/main" id="{2A2EA824-CB2B-DE46-A149-212DA8188386}"/>
              </a:ext>
            </a:extLst>
          </p:cNvPr>
          <p:cNvSpPr/>
          <p:nvPr/>
        </p:nvSpPr>
        <p:spPr>
          <a:xfrm>
            <a:off x="1372750" y="3383231"/>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66" name="Rounded Rectangle 65">
            <a:extLst>
              <a:ext uri="{FF2B5EF4-FFF2-40B4-BE49-F238E27FC236}">
                <a16:creationId xmlns:a16="http://schemas.microsoft.com/office/drawing/2014/main" id="{2B19B513-1C26-974F-B788-A3A9D25B8EF2}"/>
              </a:ext>
            </a:extLst>
          </p:cNvPr>
          <p:cNvSpPr/>
          <p:nvPr/>
        </p:nvSpPr>
        <p:spPr>
          <a:xfrm>
            <a:off x="1706758" y="3599164"/>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67" name="Rounded Rectangle 66">
            <a:extLst>
              <a:ext uri="{FF2B5EF4-FFF2-40B4-BE49-F238E27FC236}">
                <a16:creationId xmlns:a16="http://schemas.microsoft.com/office/drawing/2014/main" id="{34F618DC-26A3-EA47-98E8-11D5F08C053A}"/>
              </a:ext>
            </a:extLst>
          </p:cNvPr>
          <p:cNvSpPr/>
          <p:nvPr/>
        </p:nvSpPr>
        <p:spPr>
          <a:xfrm>
            <a:off x="1976128" y="376298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68" name="Rounded Rectangle 67">
            <a:extLst>
              <a:ext uri="{FF2B5EF4-FFF2-40B4-BE49-F238E27FC236}">
                <a16:creationId xmlns:a16="http://schemas.microsoft.com/office/drawing/2014/main" id="{EC29C1EB-C009-BA48-964C-0CF26430D3F0}"/>
              </a:ext>
            </a:extLst>
          </p:cNvPr>
          <p:cNvSpPr/>
          <p:nvPr/>
        </p:nvSpPr>
        <p:spPr>
          <a:xfrm>
            <a:off x="2296397" y="3253420"/>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69" name="Rounded Rectangle 68">
            <a:extLst>
              <a:ext uri="{FF2B5EF4-FFF2-40B4-BE49-F238E27FC236}">
                <a16:creationId xmlns:a16="http://schemas.microsoft.com/office/drawing/2014/main" id="{E70BFBEF-2D3D-E341-B1E9-E2E15AF85C4C}"/>
              </a:ext>
            </a:extLst>
          </p:cNvPr>
          <p:cNvSpPr/>
          <p:nvPr/>
        </p:nvSpPr>
        <p:spPr>
          <a:xfrm>
            <a:off x="2630405" y="3469353"/>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70" name="Rounded Rectangle 69">
            <a:extLst>
              <a:ext uri="{FF2B5EF4-FFF2-40B4-BE49-F238E27FC236}">
                <a16:creationId xmlns:a16="http://schemas.microsoft.com/office/drawing/2014/main" id="{A82F3445-C3ED-AF4B-A2EA-3E7085563766}"/>
              </a:ext>
            </a:extLst>
          </p:cNvPr>
          <p:cNvSpPr/>
          <p:nvPr/>
        </p:nvSpPr>
        <p:spPr>
          <a:xfrm>
            <a:off x="2899775" y="3633169"/>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71" name="Rounded Rectangle 70">
            <a:extLst>
              <a:ext uri="{FF2B5EF4-FFF2-40B4-BE49-F238E27FC236}">
                <a16:creationId xmlns:a16="http://schemas.microsoft.com/office/drawing/2014/main" id="{F50E1454-E7F0-AA4C-8A82-261CD48D2BFC}"/>
              </a:ext>
            </a:extLst>
          </p:cNvPr>
          <p:cNvSpPr/>
          <p:nvPr/>
        </p:nvSpPr>
        <p:spPr>
          <a:xfrm>
            <a:off x="3572724" y="3307142"/>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72" name="Rounded Rectangle 71">
            <a:extLst>
              <a:ext uri="{FF2B5EF4-FFF2-40B4-BE49-F238E27FC236}">
                <a16:creationId xmlns:a16="http://schemas.microsoft.com/office/drawing/2014/main" id="{F9C90353-C845-8B4B-8CA4-D97D7D89494D}"/>
              </a:ext>
            </a:extLst>
          </p:cNvPr>
          <p:cNvSpPr/>
          <p:nvPr/>
        </p:nvSpPr>
        <p:spPr>
          <a:xfrm>
            <a:off x="3842094" y="3470958"/>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73" name="Rounded Rectangle 72">
            <a:extLst>
              <a:ext uri="{FF2B5EF4-FFF2-40B4-BE49-F238E27FC236}">
                <a16:creationId xmlns:a16="http://schemas.microsoft.com/office/drawing/2014/main" id="{10BD8822-C700-464D-998D-B975DD5FAA7D}"/>
              </a:ext>
            </a:extLst>
          </p:cNvPr>
          <p:cNvSpPr/>
          <p:nvPr/>
        </p:nvSpPr>
        <p:spPr>
          <a:xfrm>
            <a:off x="4504562" y="3166134"/>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74" name="Rounded Rectangle 73">
            <a:extLst>
              <a:ext uri="{FF2B5EF4-FFF2-40B4-BE49-F238E27FC236}">
                <a16:creationId xmlns:a16="http://schemas.microsoft.com/office/drawing/2014/main" id="{190DCF9E-89D2-A749-B94C-A74BE47A1938}"/>
              </a:ext>
            </a:extLst>
          </p:cNvPr>
          <p:cNvSpPr/>
          <p:nvPr/>
        </p:nvSpPr>
        <p:spPr>
          <a:xfrm>
            <a:off x="4773932" y="332995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75" name="Rectangle 74">
            <a:extLst>
              <a:ext uri="{FF2B5EF4-FFF2-40B4-BE49-F238E27FC236}">
                <a16:creationId xmlns:a16="http://schemas.microsoft.com/office/drawing/2014/main" id="{E43B1AE4-8BB0-8746-B445-2E745034AEAE}"/>
              </a:ext>
            </a:extLst>
          </p:cNvPr>
          <p:cNvSpPr/>
          <p:nvPr/>
        </p:nvSpPr>
        <p:spPr>
          <a:xfrm>
            <a:off x="4959010" y="3569609"/>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76" name="Rectangle 75">
            <a:extLst>
              <a:ext uri="{FF2B5EF4-FFF2-40B4-BE49-F238E27FC236}">
                <a16:creationId xmlns:a16="http://schemas.microsoft.com/office/drawing/2014/main" id="{2F02BB8F-284C-1B4F-823B-62EB55FBC5E6}"/>
              </a:ext>
            </a:extLst>
          </p:cNvPr>
          <p:cNvSpPr/>
          <p:nvPr/>
        </p:nvSpPr>
        <p:spPr>
          <a:xfrm>
            <a:off x="4031791" y="371453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77" name="Rectangle 76">
            <a:extLst>
              <a:ext uri="{FF2B5EF4-FFF2-40B4-BE49-F238E27FC236}">
                <a16:creationId xmlns:a16="http://schemas.microsoft.com/office/drawing/2014/main" id="{2BB62A0D-745C-2C45-B4F4-FE15968395BC}"/>
              </a:ext>
            </a:extLst>
          </p:cNvPr>
          <p:cNvSpPr/>
          <p:nvPr/>
        </p:nvSpPr>
        <p:spPr>
          <a:xfrm>
            <a:off x="3087528" y="3866824"/>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78" name="Rectangle 77">
            <a:extLst>
              <a:ext uri="{FF2B5EF4-FFF2-40B4-BE49-F238E27FC236}">
                <a16:creationId xmlns:a16="http://schemas.microsoft.com/office/drawing/2014/main" id="{4EFD84D6-21B6-334A-B6F0-A4ED4C04E814}"/>
              </a:ext>
            </a:extLst>
          </p:cNvPr>
          <p:cNvSpPr/>
          <p:nvPr/>
        </p:nvSpPr>
        <p:spPr>
          <a:xfrm>
            <a:off x="2141284" y="401037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79" name="TextBox 78">
            <a:extLst>
              <a:ext uri="{FF2B5EF4-FFF2-40B4-BE49-F238E27FC236}">
                <a16:creationId xmlns:a16="http://schemas.microsoft.com/office/drawing/2014/main" id="{259BB8BB-C070-8940-BB50-6C86182A7465}"/>
              </a:ext>
            </a:extLst>
          </p:cNvPr>
          <p:cNvSpPr txBox="1"/>
          <p:nvPr/>
        </p:nvSpPr>
        <p:spPr>
          <a:xfrm>
            <a:off x="2237667" y="422362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1</a:t>
            </a:r>
          </a:p>
        </p:txBody>
      </p:sp>
      <p:sp>
        <p:nvSpPr>
          <p:cNvPr id="80" name="TextBox 79">
            <a:extLst>
              <a:ext uri="{FF2B5EF4-FFF2-40B4-BE49-F238E27FC236}">
                <a16:creationId xmlns:a16="http://schemas.microsoft.com/office/drawing/2014/main" id="{BD3FCB61-C623-5948-A142-CF544BDD6BBB}"/>
              </a:ext>
            </a:extLst>
          </p:cNvPr>
          <p:cNvSpPr txBox="1"/>
          <p:nvPr/>
        </p:nvSpPr>
        <p:spPr>
          <a:xfrm>
            <a:off x="3164388" y="4085759"/>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2</a:t>
            </a:r>
          </a:p>
        </p:txBody>
      </p:sp>
      <p:sp>
        <p:nvSpPr>
          <p:cNvPr id="81" name="TextBox 80">
            <a:extLst>
              <a:ext uri="{FF2B5EF4-FFF2-40B4-BE49-F238E27FC236}">
                <a16:creationId xmlns:a16="http://schemas.microsoft.com/office/drawing/2014/main" id="{98E1E45C-FD59-F648-A188-4616F6D9AA80}"/>
              </a:ext>
            </a:extLst>
          </p:cNvPr>
          <p:cNvSpPr txBox="1"/>
          <p:nvPr/>
        </p:nvSpPr>
        <p:spPr>
          <a:xfrm>
            <a:off x="4126277" y="394625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3</a:t>
            </a:r>
          </a:p>
        </p:txBody>
      </p:sp>
      <p:sp>
        <p:nvSpPr>
          <p:cNvPr id="82" name="TextBox 81">
            <a:extLst>
              <a:ext uri="{FF2B5EF4-FFF2-40B4-BE49-F238E27FC236}">
                <a16:creationId xmlns:a16="http://schemas.microsoft.com/office/drawing/2014/main" id="{E36A59AD-B091-5241-A709-DFB915724A57}"/>
              </a:ext>
            </a:extLst>
          </p:cNvPr>
          <p:cNvSpPr txBox="1"/>
          <p:nvPr/>
        </p:nvSpPr>
        <p:spPr>
          <a:xfrm>
            <a:off x="5041823" y="379477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Server 4</a:t>
            </a:r>
          </a:p>
        </p:txBody>
      </p:sp>
      <p:sp>
        <p:nvSpPr>
          <p:cNvPr id="83" name="Rectangle 82">
            <a:extLst>
              <a:ext uri="{FF2B5EF4-FFF2-40B4-BE49-F238E27FC236}">
                <a16:creationId xmlns:a16="http://schemas.microsoft.com/office/drawing/2014/main" id="{3610AA4B-C7D5-E34A-98D6-9216C7697CF5}"/>
              </a:ext>
            </a:extLst>
          </p:cNvPr>
          <p:cNvSpPr/>
          <p:nvPr/>
        </p:nvSpPr>
        <p:spPr>
          <a:xfrm>
            <a:off x="304800" y="1538910"/>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Application Software</a:t>
            </a:r>
          </a:p>
        </p:txBody>
      </p:sp>
      <p:sp>
        <p:nvSpPr>
          <p:cNvPr id="84" name="Rounded Rectangle 83">
            <a:extLst>
              <a:ext uri="{FF2B5EF4-FFF2-40B4-BE49-F238E27FC236}">
                <a16:creationId xmlns:a16="http://schemas.microsoft.com/office/drawing/2014/main" id="{EF7593C2-0ED0-A440-9F6D-8404D5C3F580}"/>
              </a:ext>
            </a:extLst>
          </p:cNvPr>
          <p:cNvSpPr/>
          <p:nvPr/>
        </p:nvSpPr>
        <p:spPr>
          <a:xfrm>
            <a:off x="3238716" y="3091209"/>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85" name="Rounded Rectangle 84">
            <a:extLst>
              <a:ext uri="{FF2B5EF4-FFF2-40B4-BE49-F238E27FC236}">
                <a16:creationId xmlns:a16="http://schemas.microsoft.com/office/drawing/2014/main" id="{9EA35E47-1CF7-DA4E-985A-ADD5C56240AF}"/>
              </a:ext>
            </a:extLst>
          </p:cNvPr>
          <p:cNvSpPr/>
          <p:nvPr/>
        </p:nvSpPr>
        <p:spPr>
          <a:xfrm>
            <a:off x="4170554" y="2950201"/>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86" name="Rounded Rectangle 85">
            <a:extLst>
              <a:ext uri="{FF2B5EF4-FFF2-40B4-BE49-F238E27FC236}">
                <a16:creationId xmlns:a16="http://schemas.microsoft.com/office/drawing/2014/main" id="{9907E2AA-8023-544C-A92B-4955DA6CEE9B}"/>
              </a:ext>
            </a:extLst>
          </p:cNvPr>
          <p:cNvSpPr/>
          <p:nvPr/>
        </p:nvSpPr>
        <p:spPr>
          <a:xfrm>
            <a:off x="2609987" y="2208030"/>
            <a:ext cx="685800" cy="381806"/>
          </a:xfrm>
          <a:prstGeom prst="roundRect">
            <a:avLst/>
          </a:prstGeom>
          <a:solidFill>
            <a:schemeClr val="accent4">
              <a:alpha val="37000"/>
            </a:schemeClr>
          </a:solidFill>
          <a:ln>
            <a:noFill/>
          </a:ln>
          <a:effectLst>
            <a:outerShdw blurRad="50800" dist="38100" dir="10800000" algn="r" rotWithShape="0">
              <a:prstClr val="black">
                <a:alpha val="40000"/>
              </a:prstClr>
            </a:outerShdw>
          </a:effectLst>
          <a:scene3d>
            <a:camera prst="isometricOffAxis1Top"/>
            <a:lightRig rig="threePt" dir="t"/>
          </a:scene3d>
          <a:sp3d extrusionH="1333500">
            <a:contourClr>
              <a:schemeClr val="accent4">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87" name="Rounded Rectangle 86">
            <a:extLst>
              <a:ext uri="{FF2B5EF4-FFF2-40B4-BE49-F238E27FC236}">
                <a16:creationId xmlns:a16="http://schemas.microsoft.com/office/drawing/2014/main" id="{073B61CC-DFB3-AE46-A4D9-F7553902E1E0}"/>
              </a:ext>
            </a:extLst>
          </p:cNvPr>
          <p:cNvSpPr/>
          <p:nvPr/>
        </p:nvSpPr>
        <p:spPr>
          <a:xfrm>
            <a:off x="1690783" y="2360699"/>
            <a:ext cx="685800" cy="381806"/>
          </a:xfrm>
          <a:prstGeom prst="roundRect">
            <a:avLst/>
          </a:prstGeom>
          <a:solidFill>
            <a:schemeClr val="accent4">
              <a:alpha val="37000"/>
            </a:schemeClr>
          </a:solidFill>
          <a:ln>
            <a:noFill/>
          </a:ln>
          <a:effectLst>
            <a:outerShdw blurRad="50800" dist="38100" dir="10800000" algn="r" rotWithShape="0">
              <a:prstClr val="black">
                <a:alpha val="40000"/>
              </a:prstClr>
            </a:outerShdw>
          </a:effectLst>
          <a:scene3d>
            <a:camera prst="isometricOffAxis1Top"/>
            <a:lightRig rig="threePt" dir="t"/>
          </a:scene3d>
          <a:sp3d extrusionH="1333500">
            <a:contourClr>
              <a:schemeClr val="accent4">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88" name="Rectangle 87">
            <a:extLst>
              <a:ext uri="{FF2B5EF4-FFF2-40B4-BE49-F238E27FC236}">
                <a16:creationId xmlns:a16="http://schemas.microsoft.com/office/drawing/2014/main" id="{2D93B0FD-AC18-7F4E-AF22-454390BF860A}"/>
              </a:ext>
            </a:extLst>
          </p:cNvPr>
          <p:cNvSpPr/>
          <p:nvPr/>
        </p:nvSpPr>
        <p:spPr>
          <a:xfrm>
            <a:off x="530785" y="1684364"/>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Operating System</a:t>
            </a:r>
          </a:p>
        </p:txBody>
      </p:sp>
      <p:sp>
        <p:nvSpPr>
          <p:cNvPr id="89" name="Rounded Rectangle 88">
            <a:extLst>
              <a:ext uri="{FF2B5EF4-FFF2-40B4-BE49-F238E27FC236}">
                <a16:creationId xmlns:a16="http://schemas.microsoft.com/office/drawing/2014/main" id="{A4F5A2E3-5084-1B41-BD0D-3614E08DC858}"/>
              </a:ext>
            </a:extLst>
          </p:cNvPr>
          <p:cNvSpPr/>
          <p:nvPr/>
        </p:nvSpPr>
        <p:spPr>
          <a:xfrm>
            <a:off x="1374415" y="2143500"/>
            <a:ext cx="685800" cy="381806"/>
          </a:xfrm>
          <a:prstGeom prst="roundRect">
            <a:avLst/>
          </a:prstGeom>
          <a:solidFill>
            <a:schemeClr val="accent4">
              <a:alpha val="37000"/>
            </a:schemeClr>
          </a:solidFill>
          <a:ln>
            <a:noFill/>
          </a:ln>
          <a:effectLst>
            <a:outerShdw blurRad="50800" dist="38100" dir="10800000" algn="r" rotWithShape="0">
              <a:prstClr val="black">
                <a:alpha val="40000"/>
              </a:prstClr>
            </a:outerShdw>
          </a:effectLst>
          <a:scene3d>
            <a:camera prst="isometricOffAxis1Top"/>
            <a:lightRig rig="threePt" dir="t"/>
          </a:scene3d>
          <a:sp3d extrusionH="1333500">
            <a:contourClr>
              <a:schemeClr val="accent4">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90" name="Rectangle 89">
            <a:extLst>
              <a:ext uri="{FF2B5EF4-FFF2-40B4-BE49-F238E27FC236}">
                <a16:creationId xmlns:a16="http://schemas.microsoft.com/office/drawing/2014/main" id="{13F01B04-D94D-884B-8646-C934D4BE65E6}"/>
              </a:ext>
            </a:extLst>
          </p:cNvPr>
          <p:cNvSpPr/>
          <p:nvPr/>
        </p:nvSpPr>
        <p:spPr>
          <a:xfrm>
            <a:off x="1145344" y="1123950"/>
            <a:ext cx="4419600" cy="2362637"/>
          </a:xfrm>
          <a:prstGeom prst="rect">
            <a:avLst/>
          </a:prstGeom>
          <a:solidFill>
            <a:schemeClr val="bg1">
              <a:lumMod val="75000"/>
              <a:alpha val="7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grpSp>
        <p:nvGrpSpPr>
          <p:cNvPr id="91" name="Group 90">
            <a:extLst>
              <a:ext uri="{FF2B5EF4-FFF2-40B4-BE49-F238E27FC236}">
                <a16:creationId xmlns:a16="http://schemas.microsoft.com/office/drawing/2014/main" id="{3D8A1E0A-1A5E-C34B-9F37-0A4C331835F8}"/>
              </a:ext>
            </a:extLst>
          </p:cNvPr>
          <p:cNvGrpSpPr/>
          <p:nvPr/>
        </p:nvGrpSpPr>
        <p:grpSpPr>
          <a:xfrm>
            <a:off x="2301198" y="1923978"/>
            <a:ext cx="1276400" cy="767371"/>
            <a:chOff x="1695485" y="2040003"/>
            <a:chExt cx="1276400" cy="767371"/>
          </a:xfrm>
        </p:grpSpPr>
        <p:sp>
          <p:nvSpPr>
            <p:cNvPr id="92" name="Rounded Rectangle 91">
              <a:extLst>
                <a:ext uri="{FF2B5EF4-FFF2-40B4-BE49-F238E27FC236}">
                  <a16:creationId xmlns:a16="http://schemas.microsoft.com/office/drawing/2014/main" id="{1D9AAC0E-2E12-3540-A85F-2F86CBC5B0F0}"/>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93" name="Rounded Rectangle 92">
              <a:extLst>
                <a:ext uri="{FF2B5EF4-FFF2-40B4-BE49-F238E27FC236}">
                  <a16:creationId xmlns:a16="http://schemas.microsoft.com/office/drawing/2014/main" id="{50D03397-4781-E042-86CC-2A3D41DA1C83}"/>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94" name="Rounded Rectangle 93">
              <a:extLst>
                <a:ext uri="{FF2B5EF4-FFF2-40B4-BE49-F238E27FC236}">
                  <a16:creationId xmlns:a16="http://schemas.microsoft.com/office/drawing/2014/main" id="{1DAD7AF1-8AA7-404E-8F17-3FF48128B38B}"/>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95" name="Group 94">
            <a:extLst>
              <a:ext uri="{FF2B5EF4-FFF2-40B4-BE49-F238E27FC236}">
                <a16:creationId xmlns:a16="http://schemas.microsoft.com/office/drawing/2014/main" id="{69BE4592-9436-2048-802E-9F22976D1D4A}"/>
              </a:ext>
            </a:extLst>
          </p:cNvPr>
          <p:cNvGrpSpPr/>
          <p:nvPr/>
        </p:nvGrpSpPr>
        <p:grpSpPr>
          <a:xfrm>
            <a:off x="3233730" y="1802214"/>
            <a:ext cx="1276400" cy="767371"/>
            <a:chOff x="1695485" y="2040003"/>
            <a:chExt cx="1276400" cy="767371"/>
          </a:xfrm>
        </p:grpSpPr>
        <p:sp>
          <p:nvSpPr>
            <p:cNvPr id="96" name="Rounded Rectangle 95">
              <a:extLst>
                <a:ext uri="{FF2B5EF4-FFF2-40B4-BE49-F238E27FC236}">
                  <a16:creationId xmlns:a16="http://schemas.microsoft.com/office/drawing/2014/main" id="{430CCCAC-2AF3-AB42-930A-EB238E22486D}"/>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97" name="Rounded Rectangle 96">
              <a:extLst>
                <a:ext uri="{FF2B5EF4-FFF2-40B4-BE49-F238E27FC236}">
                  <a16:creationId xmlns:a16="http://schemas.microsoft.com/office/drawing/2014/main" id="{20A63B02-D73C-AF48-929B-D9193F7B5E76}"/>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98" name="Rounded Rectangle 97">
              <a:extLst>
                <a:ext uri="{FF2B5EF4-FFF2-40B4-BE49-F238E27FC236}">
                  <a16:creationId xmlns:a16="http://schemas.microsoft.com/office/drawing/2014/main" id="{1B194727-295D-D242-B124-A118653FE3B5}"/>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99" name="Group 98">
            <a:extLst>
              <a:ext uri="{FF2B5EF4-FFF2-40B4-BE49-F238E27FC236}">
                <a16:creationId xmlns:a16="http://schemas.microsoft.com/office/drawing/2014/main" id="{51B535C9-6DB7-5548-A58F-27C92F3D3AA8}"/>
              </a:ext>
            </a:extLst>
          </p:cNvPr>
          <p:cNvGrpSpPr/>
          <p:nvPr/>
        </p:nvGrpSpPr>
        <p:grpSpPr>
          <a:xfrm>
            <a:off x="4179774" y="1644704"/>
            <a:ext cx="1276400" cy="767371"/>
            <a:chOff x="1695485" y="2040003"/>
            <a:chExt cx="1276400" cy="767371"/>
          </a:xfrm>
        </p:grpSpPr>
        <p:sp>
          <p:nvSpPr>
            <p:cNvPr id="100" name="Rounded Rectangle 99">
              <a:extLst>
                <a:ext uri="{FF2B5EF4-FFF2-40B4-BE49-F238E27FC236}">
                  <a16:creationId xmlns:a16="http://schemas.microsoft.com/office/drawing/2014/main" id="{DB8F1784-3B40-004B-88EB-FE8F86BD1CCE}"/>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01" name="Rounded Rectangle 100">
              <a:extLst>
                <a:ext uri="{FF2B5EF4-FFF2-40B4-BE49-F238E27FC236}">
                  <a16:creationId xmlns:a16="http://schemas.microsoft.com/office/drawing/2014/main" id="{BE023469-E297-7C44-A120-73FFCF862230}"/>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02" name="Rounded Rectangle 101">
              <a:extLst>
                <a:ext uri="{FF2B5EF4-FFF2-40B4-BE49-F238E27FC236}">
                  <a16:creationId xmlns:a16="http://schemas.microsoft.com/office/drawing/2014/main" id="{FA5FB379-32A7-894B-B36E-0181F0DA18BE}"/>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103" name="Group 102">
            <a:extLst>
              <a:ext uri="{FF2B5EF4-FFF2-40B4-BE49-F238E27FC236}">
                <a16:creationId xmlns:a16="http://schemas.microsoft.com/office/drawing/2014/main" id="{1478EF8E-61DE-F548-924C-4CC6CAEDF9C3}"/>
              </a:ext>
            </a:extLst>
          </p:cNvPr>
          <p:cNvGrpSpPr/>
          <p:nvPr/>
        </p:nvGrpSpPr>
        <p:grpSpPr>
          <a:xfrm>
            <a:off x="2241588" y="1909561"/>
            <a:ext cx="257486" cy="797477"/>
            <a:chOff x="762000" y="1195432"/>
            <a:chExt cx="394694" cy="441929"/>
          </a:xfrm>
          <a:effectLst>
            <a:outerShdw blurRad="50800" dist="38100" dir="10800000" algn="r" rotWithShape="0">
              <a:prstClr val="black">
                <a:alpha val="40000"/>
              </a:prstClr>
            </a:outerShdw>
          </a:effectLst>
          <a:scene3d>
            <a:camera prst="isometricOffAxis1Top"/>
            <a:lightRig rig="threePt" dir="t"/>
          </a:scene3d>
        </p:grpSpPr>
        <p:cxnSp>
          <p:nvCxnSpPr>
            <p:cNvPr id="104" name="Straight Connector 103">
              <a:extLst>
                <a:ext uri="{FF2B5EF4-FFF2-40B4-BE49-F238E27FC236}">
                  <a16:creationId xmlns:a16="http://schemas.microsoft.com/office/drawing/2014/main" id="{EB483D2E-9043-FC42-885A-45AAA18D803C}"/>
                </a:ext>
              </a:extLst>
            </p:cNvPr>
            <p:cNvCxnSpPr/>
            <p:nvPr/>
          </p:nvCxnSpPr>
          <p:spPr>
            <a:xfrm>
              <a:off x="762000" y="1195432"/>
              <a:ext cx="197347" cy="0"/>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B27CFF4-E05F-3B4B-B66E-4663BF4A22E6}"/>
                </a:ext>
              </a:extLst>
            </p:cNvPr>
            <p:cNvCxnSpPr/>
            <p:nvPr/>
          </p:nvCxnSpPr>
          <p:spPr>
            <a:xfrm>
              <a:off x="959347" y="1195432"/>
              <a:ext cx="0" cy="441929"/>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B1F6EA-89A6-864C-8B40-1BF9E841EF95}"/>
                </a:ext>
              </a:extLst>
            </p:cNvPr>
            <p:cNvCxnSpPr/>
            <p:nvPr/>
          </p:nvCxnSpPr>
          <p:spPr>
            <a:xfrm>
              <a:off x="959347" y="1637361"/>
              <a:ext cx="197347" cy="0"/>
            </a:xfrm>
            <a:prstGeom prst="line">
              <a:avLst/>
            </a:prstGeom>
            <a:ln w="31750"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AF82C7E0-F580-5744-B5B2-7D777D68B7CB}"/>
              </a:ext>
            </a:extLst>
          </p:cNvPr>
          <p:cNvGrpSpPr/>
          <p:nvPr/>
        </p:nvGrpSpPr>
        <p:grpSpPr>
          <a:xfrm>
            <a:off x="1374413" y="2003734"/>
            <a:ext cx="196911" cy="872816"/>
            <a:chOff x="959347" y="1195432"/>
            <a:chExt cx="315550" cy="447054"/>
          </a:xfrm>
          <a:effectLst>
            <a:outerShdw blurRad="50800" dist="38100" dir="10800000" algn="r" rotWithShape="0">
              <a:prstClr val="black">
                <a:alpha val="40000"/>
              </a:prstClr>
            </a:outerShdw>
          </a:effectLst>
          <a:scene3d>
            <a:camera prst="isometricOffAxis1Top"/>
            <a:lightRig rig="threePt" dir="t"/>
          </a:scene3d>
        </p:grpSpPr>
        <p:cxnSp>
          <p:nvCxnSpPr>
            <p:cNvPr id="108" name="Straight Connector 107">
              <a:extLst>
                <a:ext uri="{FF2B5EF4-FFF2-40B4-BE49-F238E27FC236}">
                  <a16:creationId xmlns:a16="http://schemas.microsoft.com/office/drawing/2014/main" id="{79B15E98-F027-7E4E-A410-C9E9108A982F}"/>
                </a:ext>
              </a:extLst>
            </p:cNvPr>
            <p:cNvCxnSpPr/>
            <p:nvPr/>
          </p:nvCxnSpPr>
          <p:spPr>
            <a:xfrm flipH="1">
              <a:off x="959349" y="1195432"/>
              <a:ext cx="289940" cy="0"/>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7C15052-0923-154A-836D-70BE71C4B633}"/>
                </a:ext>
              </a:extLst>
            </p:cNvPr>
            <p:cNvCxnSpPr/>
            <p:nvPr/>
          </p:nvCxnSpPr>
          <p:spPr>
            <a:xfrm>
              <a:off x="959347" y="1195432"/>
              <a:ext cx="0" cy="441929"/>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61A4CAD-F0A3-5A4A-9914-9B4A4FE69AD9}"/>
                </a:ext>
              </a:extLst>
            </p:cNvPr>
            <p:cNvCxnSpPr/>
            <p:nvPr/>
          </p:nvCxnSpPr>
          <p:spPr>
            <a:xfrm flipV="1">
              <a:off x="959347" y="1641371"/>
              <a:ext cx="315550" cy="1115"/>
            </a:xfrm>
            <a:prstGeom prst="line">
              <a:avLst/>
            </a:prstGeom>
            <a:ln w="31750"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AD031B6-ABFA-D749-AD7C-72DD330CC41C}"/>
              </a:ext>
            </a:extLst>
          </p:cNvPr>
          <p:cNvGrpSpPr/>
          <p:nvPr/>
        </p:nvGrpSpPr>
        <p:grpSpPr>
          <a:xfrm>
            <a:off x="1368989" y="2066914"/>
            <a:ext cx="1276400" cy="767371"/>
            <a:chOff x="1695485" y="2040003"/>
            <a:chExt cx="1276400" cy="767371"/>
          </a:xfrm>
        </p:grpSpPr>
        <p:sp>
          <p:nvSpPr>
            <p:cNvPr id="112" name="Rounded Rectangle 111">
              <a:extLst>
                <a:ext uri="{FF2B5EF4-FFF2-40B4-BE49-F238E27FC236}">
                  <a16:creationId xmlns:a16="http://schemas.microsoft.com/office/drawing/2014/main" id="{B6493E44-2012-6A4A-8F50-D6A11A07F570}"/>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13" name="Rounded Rectangle 112">
              <a:extLst>
                <a:ext uri="{FF2B5EF4-FFF2-40B4-BE49-F238E27FC236}">
                  <a16:creationId xmlns:a16="http://schemas.microsoft.com/office/drawing/2014/main" id="{B109D6AB-11D4-3249-8F5E-458B7E851247}"/>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14" name="Rounded Rectangle 113">
              <a:extLst>
                <a:ext uri="{FF2B5EF4-FFF2-40B4-BE49-F238E27FC236}">
                  <a16:creationId xmlns:a16="http://schemas.microsoft.com/office/drawing/2014/main" id="{ECBE9594-3791-6C47-B45F-6C39FE5DA833}"/>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sp>
        <p:nvSpPr>
          <p:cNvPr id="59" name="TextBox 58">
            <a:extLst>
              <a:ext uri="{FF2B5EF4-FFF2-40B4-BE49-F238E27FC236}">
                <a16:creationId xmlns:a16="http://schemas.microsoft.com/office/drawing/2014/main" id="{FC35A3F8-9B66-CF45-A5F3-91EF1E74E975}"/>
              </a:ext>
            </a:extLst>
          </p:cNvPr>
          <p:cNvSpPr txBox="1"/>
          <p:nvPr/>
        </p:nvSpPr>
        <p:spPr>
          <a:xfrm>
            <a:off x="6106239" y="2093526"/>
            <a:ext cx="3076832"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rPr>
              <a:t>Uses 2 levels of hardware based dynamic address translation</a:t>
            </a:r>
          </a:p>
          <a:p>
            <a:pPr marL="285750" indent="-285750">
              <a:buFont typeface="Arial" panose="020B0604020202020204" pitchFamily="34" charset="0"/>
              <a:buChar char="•"/>
            </a:pPr>
            <a:r>
              <a:rPr lang="en-US" sz="1400" dirty="0">
                <a:solidFill>
                  <a:schemeClr val="bg1"/>
                </a:solidFill>
              </a:rPr>
              <a:t>Migrates vCPUs and memory transparently to the guest OS</a:t>
            </a:r>
          </a:p>
          <a:p>
            <a:pPr marL="285750" indent="-285750">
              <a:buFont typeface="Arial" panose="020B0604020202020204" pitchFamily="34" charset="0"/>
              <a:buChar char="•"/>
            </a:pPr>
            <a:r>
              <a:rPr lang="en-US" sz="1400" dirty="0">
                <a:solidFill>
                  <a:schemeClr val="bg1"/>
                </a:solidFill>
              </a:rPr>
              <a:t>Dynamically and automatically load balances</a:t>
            </a:r>
          </a:p>
          <a:p>
            <a:pPr marL="285750" indent="-285750">
              <a:buFont typeface="Arial" panose="020B0604020202020204" pitchFamily="34" charset="0"/>
              <a:buChar char="•"/>
            </a:pPr>
            <a:r>
              <a:rPr lang="en-US" sz="1400" dirty="0">
                <a:solidFill>
                  <a:schemeClr val="bg1"/>
                </a:solidFill>
              </a:rPr>
              <a:t>Self-optimizing using ML</a:t>
            </a:r>
          </a:p>
          <a:p>
            <a:pPr marL="285750" indent="-285750">
              <a:buFont typeface="Arial" panose="020B0604020202020204" pitchFamily="34" charset="0"/>
              <a:buChar char="•"/>
            </a:pPr>
            <a:r>
              <a:rPr lang="en-US" sz="1400" dirty="0">
                <a:solidFill>
                  <a:schemeClr val="bg1"/>
                </a:solidFill>
              </a:rPr>
              <a:t>No central control</a:t>
            </a:r>
          </a:p>
          <a:p>
            <a:pPr marL="285750" indent="-285750">
              <a:buFont typeface="Arial" panose="020B0604020202020204" pitchFamily="34" charset="0"/>
              <a:buChar char="•"/>
            </a:pPr>
            <a:r>
              <a:rPr lang="en-US" sz="1400" dirty="0">
                <a:solidFill>
                  <a:schemeClr val="bg1"/>
                </a:solidFill>
              </a:rPr>
              <a:t>How?</a:t>
            </a:r>
          </a:p>
        </p:txBody>
      </p:sp>
      <p:sp>
        <p:nvSpPr>
          <p:cNvPr id="4" name="Title 3">
            <a:extLst>
              <a:ext uri="{FF2B5EF4-FFF2-40B4-BE49-F238E27FC236}">
                <a16:creationId xmlns:a16="http://schemas.microsoft.com/office/drawing/2014/main" id="{5056C257-404C-BB49-AE94-9F142CCB59B2}"/>
              </a:ext>
            </a:extLst>
          </p:cNvPr>
          <p:cNvSpPr>
            <a:spLocks noGrp="1"/>
          </p:cNvSpPr>
          <p:nvPr>
            <p:ph type="title"/>
          </p:nvPr>
        </p:nvSpPr>
        <p:spPr>
          <a:xfrm>
            <a:off x="457200" y="38100"/>
            <a:ext cx="8229600" cy="857250"/>
          </a:xfrm>
        </p:spPr>
        <p:txBody>
          <a:bodyPr/>
          <a:lstStyle/>
          <a:p>
            <a:r>
              <a:rPr lang="en-US" dirty="0"/>
              <a:t>Under The Hood (move the definition of memory?)</a:t>
            </a:r>
          </a:p>
        </p:txBody>
      </p:sp>
    </p:spTree>
    <p:extLst>
      <p:ext uri="{BB962C8B-B14F-4D97-AF65-F5344CB8AC3E}">
        <p14:creationId xmlns:p14="http://schemas.microsoft.com/office/powerpoint/2010/main" val="12911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1000"/>
                                        <p:tgtEl>
                                          <p:spTgt spid="103"/>
                                        </p:tgtEl>
                                      </p:cBhvr>
                                    </p:animEffect>
                                    <p:set>
                                      <p:cBhvr>
                                        <p:cTn id="7" dur="1" fill="hold">
                                          <p:stCondLst>
                                            <p:cond delay="999"/>
                                          </p:stCondLst>
                                        </p:cTn>
                                        <p:tgtEl>
                                          <p:spTgt spid="103"/>
                                        </p:tgtEl>
                                        <p:attrNameLst>
                                          <p:attrName>style.visibility</p:attrName>
                                        </p:attrNameLst>
                                      </p:cBhvr>
                                      <p:to>
                                        <p:strVal val="hidden"/>
                                      </p:to>
                                    </p:set>
                                  </p:childTnLst>
                                </p:cTn>
                              </p:par>
                            </p:childTnLst>
                          </p:cTn>
                        </p:par>
                        <p:par>
                          <p:cTn id="8" fill="hold">
                            <p:stCondLst>
                              <p:cond delay="1000"/>
                            </p:stCondLst>
                            <p:childTnLst>
                              <p:par>
                                <p:cTn id="9" presetID="22" presetClass="exit" presetSubtype="4" fill="hold" grpId="0" nodeType="afterEffect">
                                  <p:stCondLst>
                                    <p:cond delay="0"/>
                                  </p:stCondLst>
                                  <p:childTnLst>
                                    <p:animEffect transition="out" filter="wipe(down)">
                                      <p:cBhvr>
                                        <p:cTn id="10" dur="1000"/>
                                        <p:tgtEl>
                                          <p:spTgt spid="86"/>
                                        </p:tgtEl>
                                      </p:cBhvr>
                                    </p:animEffect>
                                    <p:set>
                                      <p:cBhvr>
                                        <p:cTn id="11" dur="1" fill="hold">
                                          <p:stCondLst>
                                            <p:cond delay="999"/>
                                          </p:stCondLst>
                                        </p:cTn>
                                        <p:tgtEl>
                                          <p:spTgt spid="86"/>
                                        </p:tgtEl>
                                        <p:attrNameLst>
                                          <p:attrName>style.visibility</p:attrName>
                                        </p:attrNameLst>
                                      </p:cBhvr>
                                      <p:to>
                                        <p:strVal val="hidden"/>
                                      </p:to>
                                    </p:se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up)">
                                      <p:cBhvr>
                                        <p:cTn id="15" dur="1000"/>
                                        <p:tgtEl>
                                          <p:spTgt spid="87"/>
                                        </p:tgtEl>
                                      </p:cBhvr>
                                    </p:animEffect>
                                  </p:childTnLst>
                                </p:cTn>
                              </p:par>
                            </p:childTnLst>
                          </p:cTn>
                        </p:par>
                        <p:par>
                          <p:cTn id="16" fill="hold">
                            <p:stCondLst>
                              <p:cond delay="3000"/>
                            </p:stCondLst>
                            <p:childTnLst>
                              <p:par>
                                <p:cTn id="17" presetID="22" presetClass="entr" presetSubtype="8" fill="hold" nodeType="afterEffect">
                                  <p:stCondLst>
                                    <p:cond delay="100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799D3-56CC-4443-8E4F-388EA6BD52C5}"/>
              </a:ext>
            </a:extLst>
          </p:cNvPr>
          <p:cNvSpPr>
            <a:spLocks noGrp="1"/>
          </p:cNvSpPr>
          <p:nvPr>
            <p:ph type="title"/>
          </p:nvPr>
        </p:nvSpPr>
        <p:spPr>
          <a:xfrm>
            <a:off x="457200" y="38100"/>
            <a:ext cx="8229600" cy="857250"/>
          </a:xfrm>
        </p:spPr>
        <p:txBody>
          <a:bodyPr/>
          <a:lstStyle/>
          <a:p>
            <a:r>
              <a:rPr lang="en-US" dirty="0"/>
              <a:t>Under The Hood (or move the processor?)</a:t>
            </a:r>
          </a:p>
        </p:txBody>
      </p:sp>
      <p:sp>
        <p:nvSpPr>
          <p:cNvPr id="59" name="Rectangle 58">
            <a:extLst>
              <a:ext uri="{FF2B5EF4-FFF2-40B4-BE49-F238E27FC236}">
                <a16:creationId xmlns:a16="http://schemas.microsoft.com/office/drawing/2014/main" id="{782EDB95-4653-4F41-AF5A-7996A6150C0C}"/>
              </a:ext>
            </a:extLst>
          </p:cNvPr>
          <p:cNvSpPr/>
          <p:nvPr/>
        </p:nvSpPr>
        <p:spPr>
          <a:xfrm>
            <a:off x="1493092" y="2622168"/>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0" name="Rounded Rectangle 59">
            <a:extLst>
              <a:ext uri="{FF2B5EF4-FFF2-40B4-BE49-F238E27FC236}">
                <a16:creationId xmlns:a16="http://schemas.microsoft.com/office/drawing/2014/main" id="{839FA22E-CD34-F240-86C9-07D7B555F553}"/>
              </a:ext>
            </a:extLst>
          </p:cNvPr>
          <p:cNvSpPr/>
          <p:nvPr/>
        </p:nvSpPr>
        <p:spPr>
          <a:xfrm>
            <a:off x="1372750" y="3383231"/>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61" name="Rectangle 60">
            <a:extLst>
              <a:ext uri="{FF2B5EF4-FFF2-40B4-BE49-F238E27FC236}">
                <a16:creationId xmlns:a16="http://schemas.microsoft.com/office/drawing/2014/main" id="{E191BD17-146D-1543-B17F-77254A15445F}"/>
              </a:ext>
            </a:extLst>
          </p:cNvPr>
          <p:cNvSpPr/>
          <p:nvPr/>
        </p:nvSpPr>
        <p:spPr>
          <a:xfrm>
            <a:off x="304800" y="1538910"/>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Application Software</a:t>
            </a:r>
          </a:p>
        </p:txBody>
      </p:sp>
      <p:sp>
        <p:nvSpPr>
          <p:cNvPr id="62" name="Rectangle 61">
            <a:extLst>
              <a:ext uri="{FF2B5EF4-FFF2-40B4-BE49-F238E27FC236}">
                <a16:creationId xmlns:a16="http://schemas.microsoft.com/office/drawing/2014/main" id="{1B061B1C-6F5E-9843-88CF-9F43D48A9F63}"/>
              </a:ext>
            </a:extLst>
          </p:cNvPr>
          <p:cNvSpPr/>
          <p:nvPr/>
        </p:nvSpPr>
        <p:spPr>
          <a:xfrm>
            <a:off x="530785" y="1684364"/>
            <a:ext cx="441960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Operating System</a:t>
            </a:r>
          </a:p>
        </p:txBody>
      </p:sp>
      <p:sp>
        <p:nvSpPr>
          <p:cNvPr id="63" name="Rectangle 62">
            <a:extLst>
              <a:ext uri="{FF2B5EF4-FFF2-40B4-BE49-F238E27FC236}">
                <a16:creationId xmlns:a16="http://schemas.microsoft.com/office/drawing/2014/main" id="{E18E372E-A768-5745-9B66-1058856A933C}"/>
              </a:ext>
            </a:extLst>
          </p:cNvPr>
          <p:cNvSpPr/>
          <p:nvPr/>
        </p:nvSpPr>
        <p:spPr>
          <a:xfrm>
            <a:off x="4311893" y="2183673"/>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4" name="Rectangle 63">
            <a:extLst>
              <a:ext uri="{FF2B5EF4-FFF2-40B4-BE49-F238E27FC236}">
                <a16:creationId xmlns:a16="http://schemas.microsoft.com/office/drawing/2014/main" id="{BE884038-F2A3-C149-B320-FF973150977A}"/>
              </a:ext>
            </a:extLst>
          </p:cNvPr>
          <p:cNvSpPr/>
          <p:nvPr/>
        </p:nvSpPr>
        <p:spPr>
          <a:xfrm>
            <a:off x="3377514" y="2330307"/>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5" name="Rectangle 64">
            <a:extLst>
              <a:ext uri="{FF2B5EF4-FFF2-40B4-BE49-F238E27FC236}">
                <a16:creationId xmlns:a16="http://schemas.microsoft.com/office/drawing/2014/main" id="{609DE262-29C7-164E-83F3-A9D288935D81}"/>
              </a:ext>
            </a:extLst>
          </p:cNvPr>
          <p:cNvSpPr/>
          <p:nvPr/>
        </p:nvSpPr>
        <p:spPr>
          <a:xfrm>
            <a:off x="2437355" y="2481880"/>
            <a:ext cx="942851" cy="2399116"/>
          </a:xfrm>
          <a:prstGeom prst="rect">
            <a:avLst/>
          </a:prstGeom>
          <a:solidFill>
            <a:schemeClr val="bg1">
              <a:lumMod val="6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6" name="Rounded Rectangle 65">
            <a:extLst>
              <a:ext uri="{FF2B5EF4-FFF2-40B4-BE49-F238E27FC236}">
                <a16:creationId xmlns:a16="http://schemas.microsoft.com/office/drawing/2014/main" id="{7707FB27-83CB-B448-B191-0512580F0702}"/>
              </a:ext>
            </a:extLst>
          </p:cNvPr>
          <p:cNvSpPr/>
          <p:nvPr/>
        </p:nvSpPr>
        <p:spPr>
          <a:xfrm>
            <a:off x="1367792" y="2143997"/>
            <a:ext cx="685800" cy="381806"/>
          </a:xfrm>
          <a:prstGeom prst="roundRect">
            <a:avLst/>
          </a:prstGeom>
          <a:solidFill>
            <a:schemeClr val="accent4">
              <a:alpha val="37000"/>
            </a:schemeClr>
          </a:solidFill>
          <a:ln>
            <a:noFill/>
          </a:ln>
          <a:effectLst>
            <a:outerShdw blurRad="50800" dist="38100" dir="10800000" algn="r" rotWithShape="0">
              <a:prstClr val="black">
                <a:alpha val="40000"/>
              </a:prstClr>
            </a:outerShdw>
          </a:effectLst>
          <a:scene3d>
            <a:camera prst="isometricOffAxis1Top"/>
            <a:lightRig rig="threePt" dir="t"/>
          </a:scene3d>
          <a:sp3d extrusionH="1333500">
            <a:contourClr>
              <a:schemeClr val="accent4">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67" name="Rounded Rectangle 66">
            <a:extLst>
              <a:ext uri="{FF2B5EF4-FFF2-40B4-BE49-F238E27FC236}">
                <a16:creationId xmlns:a16="http://schemas.microsoft.com/office/drawing/2014/main" id="{E91155A6-89AA-6441-A649-695BDDC62884}"/>
              </a:ext>
            </a:extLst>
          </p:cNvPr>
          <p:cNvSpPr/>
          <p:nvPr/>
        </p:nvSpPr>
        <p:spPr>
          <a:xfrm>
            <a:off x="1706758" y="3599164"/>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68" name="Rounded Rectangle 67">
            <a:extLst>
              <a:ext uri="{FF2B5EF4-FFF2-40B4-BE49-F238E27FC236}">
                <a16:creationId xmlns:a16="http://schemas.microsoft.com/office/drawing/2014/main" id="{8D35F992-FA21-EE4E-AE1B-91B1CB6EC303}"/>
              </a:ext>
            </a:extLst>
          </p:cNvPr>
          <p:cNvSpPr/>
          <p:nvPr/>
        </p:nvSpPr>
        <p:spPr>
          <a:xfrm>
            <a:off x="1976128" y="376298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69" name="Rounded Rectangle 68">
            <a:extLst>
              <a:ext uri="{FF2B5EF4-FFF2-40B4-BE49-F238E27FC236}">
                <a16:creationId xmlns:a16="http://schemas.microsoft.com/office/drawing/2014/main" id="{6C450C68-9175-6549-A168-2639FF9CB728}"/>
              </a:ext>
            </a:extLst>
          </p:cNvPr>
          <p:cNvSpPr/>
          <p:nvPr/>
        </p:nvSpPr>
        <p:spPr>
          <a:xfrm>
            <a:off x="2296397" y="3253420"/>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70" name="Rounded Rectangle 69">
            <a:extLst>
              <a:ext uri="{FF2B5EF4-FFF2-40B4-BE49-F238E27FC236}">
                <a16:creationId xmlns:a16="http://schemas.microsoft.com/office/drawing/2014/main" id="{38EC2066-B82E-C24A-BC4B-234DA6BF1DD4}"/>
              </a:ext>
            </a:extLst>
          </p:cNvPr>
          <p:cNvSpPr/>
          <p:nvPr/>
        </p:nvSpPr>
        <p:spPr>
          <a:xfrm>
            <a:off x="2630405" y="3469353"/>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71" name="Rounded Rectangle 70">
            <a:extLst>
              <a:ext uri="{FF2B5EF4-FFF2-40B4-BE49-F238E27FC236}">
                <a16:creationId xmlns:a16="http://schemas.microsoft.com/office/drawing/2014/main" id="{E8A45F75-56EB-F54D-BDD5-69B79C1F4889}"/>
              </a:ext>
            </a:extLst>
          </p:cNvPr>
          <p:cNvSpPr/>
          <p:nvPr/>
        </p:nvSpPr>
        <p:spPr>
          <a:xfrm>
            <a:off x="2899775" y="3633169"/>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72" name="Rounded Rectangle 71">
            <a:extLst>
              <a:ext uri="{FF2B5EF4-FFF2-40B4-BE49-F238E27FC236}">
                <a16:creationId xmlns:a16="http://schemas.microsoft.com/office/drawing/2014/main" id="{0B46CAF1-9928-D14B-989A-8AC37731A675}"/>
              </a:ext>
            </a:extLst>
          </p:cNvPr>
          <p:cNvSpPr/>
          <p:nvPr/>
        </p:nvSpPr>
        <p:spPr>
          <a:xfrm>
            <a:off x="3238716" y="3091209"/>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73" name="Rounded Rectangle 72">
            <a:extLst>
              <a:ext uri="{FF2B5EF4-FFF2-40B4-BE49-F238E27FC236}">
                <a16:creationId xmlns:a16="http://schemas.microsoft.com/office/drawing/2014/main" id="{416F55B0-6BC3-AA43-9CDA-5A338954276C}"/>
              </a:ext>
            </a:extLst>
          </p:cNvPr>
          <p:cNvSpPr/>
          <p:nvPr/>
        </p:nvSpPr>
        <p:spPr>
          <a:xfrm>
            <a:off x="3572724" y="3307142"/>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74" name="Rounded Rectangle 73">
            <a:extLst>
              <a:ext uri="{FF2B5EF4-FFF2-40B4-BE49-F238E27FC236}">
                <a16:creationId xmlns:a16="http://schemas.microsoft.com/office/drawing/2014/main" id="{09EAF626-ECC0-094B-8679-CF87DC765635}"/>
              </a:ext>
            </a:extLst>
          </p:cNvPr>
          <p:cNvSpPr/>
          <p:nvPr/>
        </p:nvSpPr>
        <p:spPr>
          <a:xfrm>
            <a:off x="3842094" y="3470958"/>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75" name="Rounded Rectangle 74">
            <a:extLst>
              <a:ext uri="{FF2B5EF4-FFF2-40B4-BE49-F238E27FC236}">
                <a16:creationId xmlns:a16="http://schemas.microsoft.com/office/drawing/2014/main" id="{917C501B-E8C9-DD43-BB72-2BD224C220F5}"/>
              </a:ext>
            </a:extLst>
          </p:cNvPr>
          <p:cNvSpPr/>
          <p:nvPr/>
        </p:nvSpPr>
        <p:spPr>
          <a:xfrm>
            <a:off x="4504562" y="3166134"/>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76" name="Rounded Rectangle 75">
            <a:extLst>
              <a:ext uri="{FF2B5EF4-FFF2-40B4-BE49-F238E27FC236}">
                <a16:creationId xmlns:a16="http://schemas.microsoft.com/office/drawing/2014/main" id="{061EE5C9-C162-D247-97E7-D6F875400451}"/>
              </a:ext>
            </a:extLst>
          </p:cNvPr>
          <p:cNvSpPr/>
          <p:nvPr/>
        </p:nvSpPr>
        <p:spPr>
          <a:xfrm>
            <a:off x="4773932" y="3329950"/>
            <a:ext cx="685800" cy="381806"/>
          </a:xfrm>
          <a:prstGeom prst="roundRect">
            <a:avLst/>
          </a:prstGeom>
          <a:solidFill>
            <a:schemeClr val="bg2">
              <a:lumMod val="7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sp>
        <p:nvSpPr>
          <p:cNvPr id="77" name="Rectangle 76">
            <a:extLst>
              <a:ext uri="{FF2B5EF4-FFF2-40B4-BE49-F238E27FC236}">
                <a16:creationId xmlns:a16="http://schemas.microsoft.com/office/drawing/2014/main" id="{DE30543B-5CDD-214F-AC77-2BAB6609B6AD}"/>
              </a:ext>
            </a:extLst>
          </p:cNvPr>
          <p:cNvSpPr/>
          <p:nvPr/>
        </p:nvSpPr>
        <p:spPr>
          <a:xfrm>
            <a:off x="4959010" y="3569609"/>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78" name="Rectangle 77">
            <a:extLst>
              <a:ext uri="{FF2B5EF4-FFF2-40B4-BE49-F238E27FC236}">
                <a16:creationId xmlns:a16="http://schemas.microsoft.com/office/drawing/2014/main" id="{DBA16013-44CF-9F41-9E52-3764EDAD0AC9}"/>
              </a:ext>
            </a:extLst>
          </p:cNvPr>
          <p:cNvSpPr/>
          <p:nvPr/>
        </p:nvSpPr>
        <p:spPr>
          <a:xfrm>
            <a:off x="4031791" y="371453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79" name="Rectangle 78">
            <a:extLst>
              <a:ext uri="{FF2B5EF4-FFF2-40B4-BE49-F238E27FC236}">
                <a16:creationId xmlns:a16="http://schemas.microsoft.com/office/drawing/2014/main" id="{7B328FE7-3180-D148-A685-219EEE8A9376}"/>
              </a:ext>
            </a:extLst>
          </p:cNvPr>
          <p:cNvSpPr/>
          <p:nvPr/>
        </p:nvSpPr>
        <p:spPr>
          <a:xfrm>
            <a:off x="3087528" y="3866824"/>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80" name="Rectangle 79">
            <a:extLst>
              <a:ext uri="{FF2B5EF4-FFF2-40B4-BE49-F238E27FC236}">
                <a16:creationId xmlns:a16="http://schemas.microsoft.com/office/drawing/2014/main" id="{4100ED85-1AAC-C84A-AF70-0991B9AA13C8}"/>
              </a:ext>
            </a:extLst>
          </p:cNvPr>
          <p:cNvSpPr/>
          <p:nvPr/>
        </p:nvSpPr>
        <p:spPr>
          <a:xfrm>
            <a:off x="2141284" y="4010371"/>
            <a:ext cx="938310" cy="442897"/>
          </a:xfrm>
          <a:prstGeom prst="rect">
            <a:avLst/>
          </a:prstGeom>
          <a:solidFill>
            <a:schemeClr val="tx2"/>
          </a:solidFill>
          <a:ln>
            <a:solidFill>
              <a:schemeClr val="tx1"/>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Inverse-Hypervisor</a:t>
            </a:r>
          </a:p>
        </p:txBody>
      </p:sp>
      <p:sp>
        <p:nvSpPr>
          <p:cNvPr id="81" name="TextBox 80">
            <a:extLst>
              <a:ext uri="{FF2B5EF4-FFF2-40B4-BE49-F238E27FC236}">
                <a16:creationId xmlns:a16="http://schemas.microsoft.com/office/drawing/2014/main" id="{649E2A2C-4D34-EA42-97E2-DA0F773C5121}"/>
              </a:ext>
            </a:extLst>
          </p:cNvPr>
          <p:cNvSpPr txBox="1"/>
          <p:nvPr/>
        </p:nvSpPr>
        <p:spPr>
          <a:xfrm>
            <a:off x="2237667" y="422362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Server 1</a:t>
            </a:r>
          </a:p>
        </p:txBody>
      </p:sp>
      <p:sp>
        <p:nvSpPr>
          <p:cNvPr id="82" name="TextBox 81">
            <a:extLst>
              <a:ext uri="{FF2B5EF4-FFF2-40B4-BE49-F238E27FC236}">
                <a16:creationId xmlns:a16="http://schemas.microsoft.com/office/drawing/2014/main" id="{52AAEB30-B950-454D-86F6-EC5E75959C32}"/>
              </a:ext>
            </a:extLst>
          </p:cNvPr>
          <p:cNvSpPr txBox="1"/>
          <p:nvPr/>
        </p:nvSpPr>
        <p:spPr>
          <a:xfrm>
            <a:off x="3164388" y="4085759"/>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Server 2</a:t>
            </a:r>
          </a:p>
        </p:txBody>
      </p:sp>
      <p:sp>
        <p:nvSpPr>
          <p:cNvPr id="83" name="TextBox 82">
            <a:extLst>
              <a:ext uri="{FF2B5EF4-FFF2-40B4-BE49-F238E27FC236}">
                <a16:creationId xmlns:a16="http://schemas.microsoft.com/office/drawing/2014/main" id="{7D6A0200-2A3A-954E-9CF1-2907CEFEB5C5}"/>
              </a:ext>
            </a:extLst>
          </p:cNvPr>
          <p:cNvSpPr txBox="1"/>
          <p:nvPr/>
        </p:nvSpPr>
        <p:spPr>
          <a:xfrm>
            <a:off x="4126277" y="394625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Server 3</a:t>
            </a:r>
          </a:p>
        </p:txBody>
      </p:sp>
      <p:sp>
        <p:nvSpPr>
          <p:cNvPr id="84" name="TextBox 83">
            <a:extLst>
              <a:ext uri="{FF2B5EF4-FFF2-40B4-BE49-F238E27FC236}">
                <a16:creationId xmlns:a16="http://schemas.microsoft.com/office/drawing/2014/main" id="{140F1FE8-B8F0-C54D-AED6-35F412A225B2}"/>
              </a:ext>
            </a:extLst>
          </p:cNvPr>
          <p:cNvSpPr txBox="1"/>
          <p:nvPr/>
        </p:nvSpPr>
        <p:spPr>
          <a:xfrm>
            <a:off x="5041823" y="3794778"/>
            <a:ext cx="1095173" cy="369332"/>
          </a:xfrm>
          <a:prstGeom prst="rect">
            <a:avLst/>
          </a:prstGeom>
          <a:noFill/>
          <a:scene3d>
            <a:camera prst="isometricOffAxis1Top"/>
            <a:lightRig rig="threePt" dir="t"/>
          </a:scene3d>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Server 4</a:t>
            </a:r>
          </a:p>
        </p:txBody>
      </p:sp>
      <p:sp>
        <p:nvSpPr>
          <p:cNvPr id="85" name="Rounded Rectangle 84">
            <a:extLst>
              <a:ext uri="{FF2B5EF4-FFF2-40B4-BE49-F238E27FC236}">
                <a16:creationId xmlns:a16="http://schemas.microsoft.com/office/drawing/2014/main" id="{0529C89D-A4BA-A548-9320-3C9D0F72FA98}"/>
              </a:ext>
            </a:extLst>
          </p:cNvPr>
          <p:cNvSpPr/>
          <p:nvPr/>
        </p:nvSpPr>
        <p:spPr>
          <a:xfrm>
            <a:off x="2609987" y="2208030"/>
            <a:ext cx="685800" cy="381806"/>
          </a:xfrm>
          <a:prstGeom prst="roundRect">
            <a:avLst/>
          </a:prstGeom>
          <a:solidFill>
            <a:schemeClr val="accent4">
              <a:alpha val="37000"/>
            </a:schemeClr>
          </a:solidFill>
          <a:ln>
            <a:noFill/>
          </a:ln>
          <a:effectLst>
            <a:outerShdw blurRad="50800" dist="38100" dir="10800000" algn="r" rotWithShape="0">
              <a:prstClr val="black">
                <a:alpha val="40000"/>
              </a:prstClr>
            </a:outerShdw>
          </a:effectLst>
          <a:scene3d>
            <a:camera prst="isometricOffAxis1Top"/>
            <a:lightRig rig="threePt" dir="t"/>
          </a:scene3d>
          <a:sp3d extrusionH="1333500">
            <a:contourClr>
              <a:schemeClr val="accent4">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86" name="Rounded Rectangle 85">
            <a:extLst>
              <a:ext uri="{FF2B5EF4-FFF2-40B4-BE49-F238E27FC236}">
                <a16:creationId xmlns:a16="http://schemas.microsoft.com/office/drawing/2014/main" id="{830DFC27-287D-4344-AAA7-4786CBC28944}"/>
              </a:ext>
            </a:extLst>
          </p:cNvPr>
          <p:cNvSpPr/>
          <p:nvPr/>
        </p:nvSpPr>
        <p:spPr>
          <a:xfrm>
            <a:off x="2287505" y="2019504"/>
            <a:ext cx="685800" cy="381806"/>
          </a:xfrm>
          <a:prstGeom prst="roundRect">
            <a:avLst/>
          </a:prstGeom>
          <a:solidFill>
            <a:schemeClr val="accent4">
              <a:alpha val="37000"/>
            </a:schemeClr>
          </a:solidFill>
          <a:ln>
            <a:noFill/>
          </a:ln>
          <a:effectLst>
            <a:outerShdw blurRad="50800" dist="38100" dir="10800000" algn="r" rotWithShape="0">
              <a:prstClr val="black">
                <a:alpha val="40000"/>
              </a:prstClr>
            </a:outerShdw>
          </a:effectLst>
          <a:scene3d>
            <a:camera prst="isometricOffAxis1Top"/>
            <a:lightRig rig="threePt" dir="t"/>
          </a:scene3d>
          <a:sp3d extrusionH="1333500">
            <a:contourClr>
              <a:schemeClr val="accent4">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87" name="Rectangle 86">
            <a:extLst>
              <a:ext uri="{FF2B5EF4-FFF2-40B4-BE49-F238E27FC236}">
                <a16:creationId xmlns:a16="http://schemas.microsoft.com/office/drawing/2014/main" id="{D7F1C98F-2757-AB41-AFA8-28D7C490D43B}"/>
              </a:ext>
            </a:extLst>
          </p:cNvPr>
          <p:cNvSpPr/>
          <p:nvPr/>
        </p:nvSpPr>
        <p:spPr>
          <a:xfrm>
            <a:off x="826182" y="1305569"/>
            <a:ext cx="3165680" cy="338554"/>
          </a:xfrm>
          <a:prstGeom prst="rect">
            <a:avLst/>
          </a:prstGeom>
          <a:scene3d>
            <a:camera prst="perspectiveHeroicExtremeRightFacing">
              <a:rot lat="425556" lon="20438258" rev="295136"/>
            </a:camera>
            <a:lightRig rig="threePt" dir="t"/>
          </a:scene3d>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60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Virtual CPU migration</a:t>
            </a:r>
          </a:p>
        </p:txBody>
      </p:sp>
      <p:sp>
        <p:nvSpPr>
          <p:cNvPr id="88" name="Rounded Rectangle 87">
            <a:extLst>
              <a:ext uri="{FF2B5EF4-FFF2-40B4-BE49-F238E27FC236}">
                <a16:creationId xmlns:a16="http://schemas.microsoft.com/office/drawing/2014/main" id="{A1F43433-355B-9547-9EBA-50B6438C6DD2}"/>
              </a:ext>
            </a:extLst>
          </p:cNvPr>
          <p:cNvSpPr/>
          <p:nvPr/>
        </p:nvSpPr>
        <p:spPr>
          <a:xfrm>
            <a:off x="4170554" y="2950201"/>
            <a:ext cx="685800" cy="381806"/>
          </a:xfrm>
          <a:prstGeom prst="roundRect">
            <a:avLst/>
          </a:prstGeom>
          <a:solidFill>
            <a:schemeClr val="bg2">
              <a:lumMod val="25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tx2"/>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CPU</a:t>
            </a:r>
          </a:p>
        </p:txBody>
      </p:sp>
      <p:sp>
        <p:nvSpPr>
          <p:cNvPr id="89" name="Rectangle 88">
            <a:extLst>
              <a:ext uri="{FF2B5EF4-FFF2-40B4-BE49-F238E27FC236}">
                <a16:creationId xmlns:a16="http://schemas.microsoft.com/office/drawing/2014/main" id="{DBE7467F-9F2A-8448-A5D3-B0F38A22C45F}"/>
              </a:ext>
            </a:extLst>
          </p:cNvPr>
          <p:cNvSpPr/>
          <p:nvPr/>
        </p:nvSpPr>
        <p:spPr>
          <a:xfrm>
            <a:off x="1145344" y="1123950"/>
            <a:ext cx="4419600" cy="2362637"/>
          </a:xfrm>
          <a:prstGeom prst="rect">
            <a:avLst/>
          </a:prstGeom>
          <a:solidFill>
            <a:schemeClr val="bg1">
              <a:lumMod val="75000"/>
              <a:alpha val="75000"/>
            </a:schemeClr>
          </a:solidFill>
          <a:ln>
            <a:solidFill>
              <a:schemeClr val="tx2"/>
            </a:solidFill>
          </a:ln>
          <a:scene3d>
            <a:camera prst="isometricOffAxis1To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grpSp>
        <p:nvGrpSpPr>
          <p:cNvPr id="90" name="Group 89">
            <a:extLst>
              <a:ext uri="{FF2B5EF4-FFF2-40B4-BE49-F238E27FC236}">
                <a16:creationId xmlns:a16="http://schemas.microsoft.com/office/drawing/2014/main" id="{FCF2AE33-C5A2-A24B-AA2E-77B2755A6DFF}"/>
              </a:ext>
            </a:extLst>
          </p:cNvPr>
          <p:cNvGrpSpPr/>
          <p:nvPr/>
        </p:nvGrpSpPr>
        <p:grpSpPr>
          <a:xfrm>
            <a:off x="3233730" y="1802214"/>
            <a:ext cx="1276400" cy="767371"/>
            <a:chOff x="1695485" y="2040003"/>
            <a:chExt cx="1276400" cy="767371"/>
          </a:xfrm>
        </p:grpSpPr>
        <p:sp>
          <p:nvSpPr>
            <p:cNvPr id="91" name="Rounded Rectangle 90">
              <a:extLst>
                <a:ext uri="{FF2B5EF4-FFF2-40B4-BE49-F238E27FC236}">
                  <a16:creationId xmlns:a16="http://schemas.microsoft.com/office/drawing/2014/main" id="{36849663-7DED-0C46-9327-FD9D60F8A06B}"/>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92" name="Rounded Rectangle 91">
              <a:extLst>
                <a:ext uri="{FF2B5EF4-FFF2-40B4-BE49-F238E27FC236}">
                  <a16:creationId xmlns:a16="http://schemas.microsoft.com/office/drawing/2014/main" id="{8085A113-F275-6D4C-982A-929DED07D74B}"/>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93" name="Rounded Rectangle 92">
              <a:extLst>
                <a:ext uri="{FF2B5EF4-FFF2-40B4-BE49-F238E27FC236}">
                  <a16:creationId xmlns:a16="http://schemas.microsoft.com/office/drawing/2014/main" id="{30C763D0-14AE-E54A-A442-E3333B8F9CAF}"/>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94" name="Group 93">
            <a:extLst>
              <a:ext uri="{FF2B5EF4-FFF2-40B4-BE49-F238E27FC236}">
                <a16:creationId xmlns:a16="http://schemas.microsoft.com/office/drawing/2014/main" id="{793C995D-0DC0-6C4B-83F5-DE98839008AE}"/>
              </a:ext>
            </a:extLst>
          </p:cNvPr>
          <p:cNvGrpSpPr/>
          <p:nvPr/>
        </p:nvGrpSpPr>
        <p:grpSpPr>
          <a:xfrm>
            <a:off x="4179774" y="1644704"/>
            <a:ext cx="1276400" cy="767371"/>
            <a:chOff x="1695485" y="2040003"/>
            <a:chExt cx="1276400" cy="767371"/>
          </a:xfrm>
        </p:grpSpPr>
        <p:sp>
          <p:nvSpPr>
            <p:cNvPr id="95" name="Rounded Rectangle 94">
              <a:extLst>
                <a:ext uri="{FF2B5EF4-FFF2-40B4-BE49-F238E27FC236}">
                  <a16:creationId xmlns:a16="http://schemas.microsoft.com/office/drawing/2014/main" id="{F5371DD2-6FFF-B642-8CD3-F9D63188E51E}"/>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96" name="Rounded Rectangle 95">
              <a:extLst>
                <a:ext uri="{FF2B5EF4-FFF2-40B4-BE49-F238E27FC236}">
                  <a16:creationId xmlns:a16="http://schemas.microsoft.com/office/drawing/2014/main" id="{8026D636-55E3-E045-84F3-3C2D96212B3D}"/>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97" name="Rounded Rectangle 96">
              <a:extLst>
                <a:ext uri="{FF2B5EF4-FFF2-40B4-BE49-F238E27FC236}">
                  <a16:creationId xmlns:a16="http://schemas.microsoft.com/office/drawing/2014/main" id="{1D99EC01-8CAC-CA43-A1C4-0110603F6312}"/>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98" name="Group 97">
            <a:extLst>
              <a:ext uri="{FF2B5EF4-FFF2-40B4-BE49-F238E27FC236}">
                <a16:creationId xmlns:a16="http://schemas.microsoft.com/office/drawing/2014/main" id="{DA599589-CB06-4241-BB74-DD9777347FDC}"/>
              </a:ext>
            </a:extLst>
          </p:cNvPr>
          <p:cNvGrpSpPr/>
          <p:nvPr/>
        </p:nvGrpSpPr>
        <p:grpSpPr>
          <a:xfrm>
            <a:off x="1368989" y="2066914"/>
            <a:ext cx="1276400" cy="767371"/>
            <a:chOff x="1695485" y="2040003"/>
            <a:chExt cx="1276400" cy="767371"/>
          </a:xfrm>
        </p:grpSpPr>
        <p:sp>
          <p:nvSpPr>
            <p:cNvPr id="99" name="Rounded Rectangle 98">
              <a:extLst>
                <a:ext uri="{FF2B5EF4-FFF2-40B4-BE49-F238E27FC236}">
                  <a16:creationId xmlns:a16="http://schemas.microsoft.com/office/drawing/2014/main" id="{BDEC4003-D27F-584A-ADAE-FAC12314A4ED}"/>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00" name="Rounded Rectangle 99">
              <a:extLst>
                <a:ext uri="{FF2B5EF4-FFF2-40B4-BE49-F238E27FC236}">
                  <a16:creationId xmlns:a16="http://schemas.microsoft.com/office/drawing/2014/main" id="{2E7F9BB8-29EA-C546-A4EA-C81DA50A7714}"/>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01" name="Rounded Rectangle 100">
              <a:extLst>
                <a:ext uri="{FF2B5EF4-FFF2-40B4-BE49-F238E27FC236}">
                  <a16:creationId xmlns:a16="http://schemas.microsoft.com/office/drawing/2014/main" id="{51A34270-2FCF-2743-996F-A1B5BB3517FB}"/>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102" name="Group 101">
            <a:extLst>
              <a:ext uri="{FF2B5EF4-FFF2-40B4-BE49-F238E27FC236}">
                <a16:creationId xmlns:a16="http://schemas.microsoft.com/office/drawing/2014/main" id="{71D57A37-0DE9-2443-B7C2-2932B8614568}"/>
              </a:ext>
            </a:extLst>
          </p:cNvPr>
          <p:cNvGrpSpPr/>
          <p:nvPr/>
        </p:nvGrpSpPr>
        <p:grpSpPr>
          <a:xfrm>
            <a:off x="2301198" y="1923978"/>
            <a:ext cx="1276400" cy="767371"/>
            <a:chOff x="1695485" y="2040003"/>
            <a:chExt cx="1276400" cy="767371"/>
          </a:xfrm>
        </p:grpSpPr>
        <p:sp>
          <p:nvSpPr>
            <p:cNvPr id="103" name="Rounded Rectangle 102">
              <a:extLst>
                <a:ext uri="{FF2B5EF4-FFF2-40B4-BE49-F238E27FC236}">
                  <a16:creationId xmlns:a16="http://schemas.microsoft.com/office/drawing/2014/main" id="{1475DAB8-79D2-054E-B1E6-B318A99710FF}"/>
                </a:ext>
              </a:extLst>
            </p:cNvPr>
            <p:cNvSpPr/>
            <p:nvPr/>
          </p:nvSpPr>
          <p:spPr>
            <a:xfrm>
              <a:off x="1695485" y="2040003"/>
              <a:ext cx="685800" cy="381806"/>
            </a:xfrm>
            <a:prstGeom prst="roundRect">
              <a:avLst/>
            </a:prstGeom>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vCPU</a:t>
              </a:r>
            </a:p>
          </p:txBody>
        </p:sp>
        <p:sp>
          <p:nvSpPr>
            <p:cNvPr id="104" name="Rounded Rectangle 103">
              <a:extLst>
                <a:ext uri="{FF2B5EF4-FFF2-40B4-BE49-F238E27FC236}">
                  <a16:creationId xmlns:a16="http://schemas.microsoft.com/office/drawing/2014/main" id="{6C1AE9B3-6236-F146-80F4-D564C57CD14B}"/>
                </a:ext>
              </a:extLst>
            </p:cNvPr>
            <p:cNvSpPr/>
            <p:nvPr/>
          </p:nvSpPr>
          <p:spPr>
            <a:xfrm>
              <a:off x="2021880" y="2254946"/>
              <a:ext cx="685800" cy="381806"/>
            </a:xfrm>
            <a:prstGeom prst="roundRect">
              <a:avLst/>
            </a:prstGeom>
            <a:solidFill>
              <a:srgbClr val="C00000"/>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RAM</a:t>
              </a:r>
            </a:p>
          </p:txBody>
        </p:sp>
        <p:sp>
          <p:nvSpPr>
            <p:cNvPr id="105" name="Rounded Rectangle 104">
              <a:extLst>
                <a:ext uri="{FF2B5EF4-FFF2-40B4-BE49-F238E27FC236}">
                  <a16:creationId xmlns:a16="http://schemas.microsoft.com/office/drawing/2014/main" id="{E4FC8FD3-29A7-324A-B57C-2C21B5EE97FC}"/>
                </a:ext>
              </a:extLst>
            </p:cNvPr>
            <p:cNvSpPr/>
            <p:nvPr/>
          </p:nvSpPr>
          <p:spPr>
            <a:xfrm>
              <a:off x="2286085" y="2425568"/>
              <a:ext cx="685800" cy="381806"/>
            </a:xfrm>
            <a:prstGeom prst="roundRect">
              <a:avLst/>
            </a:prstGeom>
            <a:solidFill>
              <a:schemeClr val="accent6">
                <a:lumMod val="50000"/>
              </a:schemeClr>
            </a:solidFill>
            <a:ln>
              <a:noFill/>
            </a:ln>
            <a:effectLst>
              <a:outerShdw blurRad="50800" dist="38100" dir="10800000" algn="r" rotWithShape="0">
                <a:prstClr val="black">
                  <a:alpha val="40000"/>
                </a:prstClr>
              </a:outerShdw>
            </a:effectLst>
            <a:scene3d>
              <a:camera prst="isometricOffAxis1Top"/>
              <a:lightRig rig="threePt" dir="t"/>
            </a:scene3d>
            <a:sp3d extrusionH="12700" contourW="12700">
              <a:bevelT w="57150" h="381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I/O</a:t>
              </a:r>
            </a:p>
          </p:txBody>
        </p:sp>
      </p:grpSp>
      <p:grpSp>
        <p:nvGrpSpPr>
          <p:cNvPr id="106" name="Group 105">
            <a:extLst>
              <a:ext uri="{FF2B5EF4-FFF2-40B4-BE49-F238E27FC236}">
                <a16:creationId xmlns:a16="http://schemas.microsoft.com/office/drawing/2014/main" id="{434E5B4C-C5A3-1142-910B-D4AFE1F35FFC}"/>
              </a:ext>
            </a:extLst>
          </p:cNvPr>
          <p:cNvGrpSpPr/>
          <p:nvPr/>
        </p:nvGrpSpPr>
        <p:grpSpPr>
          <a:xfrm>
            <a:off x="2300772" y="1907489"/>
            <a:ext cx="205855" cy="774320"/>
            <a:chOff x="959347" y="1195432"/>
            <a:chExt cx="315550" cy="447054"/>
          </a:xfrm>
          <a:effectLst>
            <a:outerShdw blurRad="50800" dist="38100" dir="10800000" algn="r" rotWithShape="0">
              <a:prstClr val="black">
                <a:alpha val="40000"/>
              </a:prstClr>
            </a:outerShdw>
          </a:effectLst>
          <a:scene3d>
            <a:camera prst="isometricOffAxis1Top"/>
            <a:lightRig rig="threePt" dir="t"/>
          </a:scene3d>
        </p:grpSpPr>
        <p:cxnSp>
          <p:nvCxnSpPr>
            <p:cNvPr id="107" name="Straight Connector 106">
              <a:extLst>
                <a:ext uri="{FF2B5EF4-FFF2-40B4-BE49-F238E27FC236}">
                  <a16:creationId xmlns:a16="http://schemas.microsoft.com/office/drawing/2014/main" id="{2EA5B560-0413-074A-936A-E22B452549BA}"/>
                </a:ext>
              </a:extLst>
            </p:cNvPr>
            <p:cNvCxnSpPr/>
            <p:nvPr/>
          </p:nvCxnSpPr>
          <p:spPr>
            <a:xfrm flipH="1">
              <a:off x="959349" y="1195432"/>
              <a:ext cx="289940" cy="0"/>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3398DC6-D82A-6246-9992-73E748B4CA75}"/>
                </a:ext>
              </a:extLst>
            </p:cNvPr>
            <p:cNvCxnSpPr/>
            <p:nvPr/>
          </p:nvCxnSpPr>
          <p:spPr>
            <a:xfrm>
              <a:off x="959347" y="1195432"/>
              <a:ext cx="0" cy="441929"/>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F9F385D-21F6-804C-8782-0E75C8DA9A1D}"/>
                </a:ext>
              </a:extLst>
            </p:cNvPr>
            <p:cNvCxnSpPr/>
            <p:nvPr/>
          </p:nvCxnSpPr>
          <p:spPr>
            <a:xfrm flipV="1">
              <a:off x="959347" y="1641371"/>
              <a:ext cx="315550" cy="1115"/>
            </a:xfrm>
            <a:prstGeom prst="line">
              <a:avLst/>
            </a:prstGeom>
            <a:ln w="31750"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10" name="Arc 109">
            <a:extLst>
              <a:ext uri="{FF2B5EF4-FFF2-40B4-BE49-F238E27FC236}">
                <a16:creationId xmlns:a16="http://schemas.microsoft.com/office/drawing/2014/main" id="{CF542F88-9E1B-4847-9BEF-5AD06F63EEA5}"/>
              </a:ext>
            </a:extLst>
          </p:cNvPr>
          <p:cNvSpPr/>
          <p:nvPr/>
        </p:nvSpPr>
        <p:spPr>
          <a:xfrm flipH="1">
            <a:off x="1773910" y="1934986"/>
            <a:ext cx="803003" cy="609600"/>
          </a:xfrm>
          <a:prstGeom prst="arc">
            <a:avLst>
              <a:gd name="adj1" fmla="val 11802722"/>
              <a:gd name="adj2" fmla="val 21134945"/>
            </a:avLst>
          </a:prstGeom>
          <a:ln w="25400" cap="rnd">
            <a:solidFill>
              <a:schemeClr val="accent4"/>
            </a:solidFill>
            <a:headEnd type="triangle"/>
          </a:ln>
          <a:effectLst>
            <a:glow rad="63500">
              <a:schemeClr val="accent4">
                <a:alpha val="28000"/>
              </a:schemeClr>
            </a:glow>
          </a:effectLst>
          <a:scene3d>
            <a:camera prst="isometricRightUp">
              <a:rot lat="73546" lon="21291996" rev="235993"/>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grpSp>
        <p:nvGrpSpPr>
          <p:cNvPr id="111" name="Group 110">
            <a:extLst>
              <a:ext uri="{FF2B5EF4-FFF2-40B4-BE49-F238E27FC236}">
                <a16:creationId xmlns:a16="http://schemas.microsoft.com/office/drawing/2014/main" id="{2017A2ED-C77E-0547-8BA1-F620ECAC6F65}"/>
              </a:ext>
            </a:extLst>
          </p:cNvPr>
          <p:cNvGrpSpPr/>
          <p:nvPr/>
        </p:nvGrpSpPr>
        <p:grpSpPr>
          <a:xfrm>
            <a:off x="2241588" y="1909561"/>
            <a:ext cx="257486" cy="797477"/>
            <a:chOff x="762000" y="1195432"/>
            <a:chExt cx="394694" cy="441929"/>
          </a:xfrm>
          <a:effectLst>
            <a:outerShdw blurRad="50800" dist="38100" dir="10800000" algn="r" rotWithShape="0">
              <a:prstClr val="black">
                <a:alpha val="40000"/>
              </a:prstClr>
            </a:outerShdw>
          </a:effectLst>
          <a:scene3d>
            <a:camera prst="isometricOffAxis1Top"/>
            <a:lightRig rig="threePt" dir="t"/>
          </a:scene3d>
        </p:grpSpPr>
        <p:cxnSp>
          <p:nvCxnSpPr>
            <p:cNvPr id="112" name="Straight Connector 111">
              <a:extLst>
                <a:ext uri="{FF2B5EF4-FFF2-40B4-BE49-F238E27FC236}">
                  <a16:creationId xmlns:a16="http://schemas.microsoft.com/office/drawing/2014/main" id="{B71129FE-E224-B641-83E0-9800E4908B7E}"/>
                </a:ext>
              </a:extLst>
            </p:cNvPr>
            <p:cNvCxnSpPr/>
            <p:nvPr/>
          </p:nvCxnSpPr>
          <p:spPr>
            <a:xfrm>
              <a:off x="762000" y="1195432"/>
              <a:ext cx="197347" cy="0"/>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6414AAC-3D0A-B445-B71D-B22836ADFEB2}"/>
                </a:ext>
              </a:extLst>
            </p:cNvPr>
            <p:cNvCxnSpPr/>
            <p:nvPr/>
          </p:nvCxnSpPr>
          <p:spPr>
            <a:xfrm>
              <a:off x="959347" y="1195432"/>
              <a:ext cx="0" cy="441929"/>
            </a:xfrm>
            <a:prstGeom prst="line">
              <a:avLst/>
            </a:prstGeom>
            <a:ln w="317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1A854B2-5E30-3448-856D-89D9512403D8}"/>
                </a:ext>
              </a:extLst>
            </p:cNvPr>
            <p:cNvCxnSpPr/>
            <p:nvPr/>
          </p:nvCxnSpPr>
          <p:spPr>
            <a:xfrm>
              <a:off x="959347" y="1637361"/>
              <a:ext cx="197347" cy="0"/>
            </a:xfrm>
            <a:prstGeom prst="line">
              <a:avLst/>
            </a:prstGeom>
            <a:ln w="31750"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948A3827-BB28-A34B-91A7-79194D3DF58E}"/>
              </a:ext>
            </a:extLst>
          </p:cNvPr>
          <p:cNvSpPr txBox="1"/>
          <p:nvPr/>
        </p:nvSpPr>
        <p:spPr>
          <a:xfrm>
            <a:off x="6106239" y="2093526"/>
            <a:ext cx="3076832"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rPr>
              <a:t>Uses 2 levels of hardware based dynamic address translation</a:t>
            </a:r>
          </a:p>
          <a:p>
            <a:pPr marL="285750" indent="-285750">
              <a:buFont typeface="Arial" panose="020B0604020202020204" pitchFamily="34" charset="0"/>
              <a:buChar char="•"/>
            </a:pPr>
            <a:r>
              <a:rPr lang="en-US" sz="1400" dirty="0">
                <a:solidFill>
                  <a:schemeClr val="bg1"/>
                </a:solidFill>
              </a:rPr>
              <a:t>Migrates vCPUs and memory transparently to the guest OS</a:t>
            </a:r>
          </a:p>
          <a:p>
            <a:pPr marL="285750" indent="-285750">
              <a:buFont typeface="Arial" panose="020B0604020202020204" pitchFamily="34" charset="0"/>
              <a:buChar char="•"/>
            </a:pPr>
            <a:r>
              <a:rPr lang="en-US" sz="1400" dirty="0">
                <a:solidFill>
                  <a:schemeClr val="bg1"/>
                </a:solidFill>
              </a:rPr>
              <a:t>Dynamically and automatically load balances</a:t>
            </a:r>
          </a:p>
          <a:p>
            <a:pPr marL="285750" indent="-285750">
              <a:buFont typeface="Arial" panose="020B0604020202020204" pitchFamily="34" charset="0"/>
              <a:buChar char="•"/>
            </a:pPr>
            <a:r>
              <a:rPr lang="en-US" sz="1400" dirty="0">
                <a:solidFill>
                  <a:schemeClr val="bg1"/>
                </a:solidFill>
              </a:rPr>
              <a:t>Self-optimizing using ML</a:t>
            </a:r>
          </a:p>
          <a:p>
            <a:pPr marL="285750" indent="-285750">
              <a:buFont typeface="Arial" panose="020B0604020202020204" pitchFamily="34" charset="0"/>
              <a:buChar char="•"/>
            </a:pPr>
            <a:r>
              <a:rPr lang="en-US" sz="1400" dirty="0">
                <a:solidFill>
                  <a:schemeClr val="bg1"/>
                </a:solidFill>
              </a:rPr>
              <a:t>No central control</a:t>
            </a:r>
          </a:p>
          <a:p>
            <a:pPr marL="285750" indent="-285750">
              <a:buFont typeface="Arial" panose="020B0604020202020204" pitchFamily="34" charset="0"/>
              <a:buChar char="•"/>
            </a:pPr>
            <a:r>
              <a:rPr lang="en-US" sz="1400" dirty="0">
                <a:solidFill>
                  <a:schemeClr val="bg1"/>
                </a:solidFill>
              </a:rPr>
              <a:t>How?</a:t>
            </a:r>
          </a:p>
        </p:txBody>
      </p:sp>
    </p:spTree>
    <p:extLst>
      <p:ext uri="{BB962C8B-B14F-4D97-AF65-F5344CB8AC3E}">
        <p14:creationId xmlns:p14="http://schemas.microsoft.com/office/powerpoint/2010/main" val="6513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1000"/>
                                        <p:tgtEl>
                                          <p:spTgt spid="85"/>
                                        </p:tgtEl>
                                      </p:cBhvr>
                                    </p:animEffect>
                                    <p:set>
                                      <p:cBhvr>
                                        <p:cTn id="7" dur="1" fill="hold">
                                          <p:stCondLst>
                                            <p:cond delay="999"/>
                                          </p:stCondLst>
                                        </p:cTn>
                                        <p:tgtEl>
                                          <p:spTgt spid="8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1000"/>
                                        <p:tgtEl>
                                          <p:spTgt spid="66"/>
                                        </p:tgtEl>
                                      </p:cBhvr>
                                    </p:animEffect>
                                    <p:set>
                                      <p:cBhvr>
                                        <p:cTn id="10" dur="1" fill="hold">
                                          <p:stCondLst>
                                            <p:cond delay="999"/>
                                          </p:stCondLst>
                                        </p:cTn>
                                        <p:tgtEl>
                                          <p:spTgt spid="66"/>
                                        </p:tgtEl>
                                        <p:attrNameLst>
                                          <p:attrName>style.visibility</p:attrName>
                                        </p:attrNameLst>
                                      </p:cBhvr>
                                      <p:to>
                                        <p:strVal val="hidden"/>
                                      </p:to>
                                    </p:set>
                                  </p:childTnLst>
                                </p:cTn>
                              </p:par>
                              <p:par>
                                <p:cTn id="11" presetID="22" presetClass="exit" presetSubtype="2" fill="hold" nodeType="withEffect">
                                  <p:stCondLst>
                                    <p:cond delay="0"/>
                                  </p:stCondLst>
                                  <p:childTnLst>
                                    <p:animEffect transition="out" filter="wipe(right)">
                                      <p:cBhvr>
                                        <p:cTn id="12" dur="1000"/>
                                        <p:tgtEl>
                                          <p:spTgt spid="111"/>
                                        </p:tgtEl>
                                      </p:cBhvr>
                                    </p:animEffect>
                                    <p:set>
                                      <p:cBhvr>
                                        <p:cTn id="13" dur="1" fill="hold">
                                          <p:stCondLst>
                                            <p:cond delay="999"/>
                                          </p:stCondLst>
                                        </p:cTn>
                                        <p:tgtEl>
                                          <p:spTgt spid="111"/>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500"/>
                                  </p:stCondLst>
                                  <p:childTnLst>
                                    <p:set>
                                      <p:cBhvr>
                                        <p:cTn id="16" dur="1" fill="hold">
                                          <p:stCondLst>
                                            <p:cond delay="0"/>
                                          </p:stCondLst>
                                        </p:cTn>
                                        <p:tgtEl>
                                          <p:spTgt spid="110"/>
                                        </p:tgtEl>
                                        <p:attrNameLst>
                                          <p:attrName>style.visibility</p:attrName>
                                        </p:attrNameLst>
                                      </p:cBhvr>
                                      <p:to>
                                        <p:strVal val="visible"/>
                                      </p:to>
                                    </p:set>
                                    <p:animEffect transition="in" filter="wipe(left)">
                                      <p:cBhvr>
                                        <p:cTn id="17" dur="1000"/>
                                        <p:tgtEl>
                                          <p:spTgt spid="110"/>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up)">
                                      <p:cBhvr>
                                        <p:cTn id="21" dur="1000"/>
                                        <p:tgtEl>
                                          <p:spTgt spid="86"/>
                                        </p:tgtEl>
                                      </p:cBhvr>
                                    </p:animEffect>
                                  </p:childTnLst>
                                </p:cTn>
                              </p:par>
                              <p:par>
                                <p:cTn id="22" presetID="22" presetClass="exit" presetSubtype="8" fill="hold" grpId="1" nodeType="withEffect">
                                  <p:stCondLst>
                                    <p:cond delay="0"/>
                                  </p:stCondLst>
                                  <p:childTnLst>
                                    <p:animEffect transition="out" filter="wipe(left)">
                                      <p:cBhvr>
                                        <p:cTn id="23" dur="500"/>
                                        <p:tgtEl>
                                          <p:spTgt spid="110"/>
                                        </p:tgtEl>
                                      </p:cBhvr>
                                    </p:animEffect>
                                    <p:set>
                                      <p:cBhvr>
                                        <p:cTn id="24" dur="1" fill="hold">
                                          <p:stCondLst>
                                            <p:cond delay="499"/>
                                          </p:stCondLst>
                                        </p:cTn>
                                        <p:tgtEl>
                                          <p:spTgt spid="110"/>
                                        </p:tgtEl>
                                        <p:attrNameLst>
                                          <p:attrName>style.visibility</p:attrName>
                                        </p:attrNameLst>
                                      </p:cBhvr>
                                      <p:to>
                                        <p:strVal val="hidden"/>
                                      </p:to>
                                    </p:set>
                                  </p:childTnLst>
                                </p:cTn>
                              </p:par>
                              <p:par>
                                <p:cTn id="25" presetID="22" presetClass="entr" presetSubtype="1" fill="hold" grpId="1"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up)">
                                      <p:cBhvr>
                                        <p:cTn id="27" dur="1000"/>
                                        <p:tgtEl>
                                          <p:spTgt spid="85"/>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wipe(left)">
                                      <p:cBhvr>
                                        <p:cTn id="31"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5" grpId="0" animBg="1"/>
      <p:bldP spid="85" grpId="1" animBg="1"/>
      <p:bldP spid="86" grpId="0" animBg="1"/>
      <p:bldP spid="110" grpId="0" animBg="1"/>
      <p:bldP spid="1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Nodes, Memory and Processors</a:t>
            </a:r>
          </a:p>
        </p:txBody>
      </p:sp>
      <p:sp>
        <p:nvSpPr>
          <p:cNvPr id="5" name="Content Placeholder 2">
            <a:extLst>
              <a:ext uri="{FF2B5EF4-FFF2-40B4-BE49-F238E27FC236}">
                <a16:creationId xmlns:a16="http://schemas.microsoft.com/office/drawing/2014/main" id="{A7EB46B7-C35A-B947-891B-D7CB6D0415F7}"/>
              </a:ext>
            </a:extLst>
          </p:cNvPr>
          <p:cNvSpPr txBox="1">
            <a:spLocks/>
          </p:cNvSpPr>
          <p:nvPr/>
        </p:nvSpPr>
        <p:spPr>
          <a:xfrm>
            <a:off x="457200" y="858150"/>
            <a:ext cx="8229600" cy="405880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a:buChar char="•"/>
            </a:pPr>
            <a:r>
              <a:rPr lang="en-US" sz="1600" dirty="0">
                <a:solidFill>
                  <a:schemeClr val="bg1"/>
                </a:solidFill>
              </a:rPr>
              <a:t>The virtual machine aggregates the processors, all the memory, all the storage, all the Ethernets (except for a private interconnect that we treat more as a system bus than a network).</a:t>
            </a:r>
          </a:p>
          <a:p>
            <a:pPr marL="342900" indent="-342900">
              <a:buFont typeface="Arial"/>
              <a:buChar char="•"/>
            </a:pPr>
            <a:r>
              <a:rPr lang="en-US" sz="1600" dirty="0">
                <a:solidFill>
                  <a:schemeClr val="bg1"/>
                </a:solidFill>
              </a:rPr>
              <a:t>We treat the resources as </a:t>
            </a:r>
            <a:r>
              <a:rPr lang="en-US" sz="1600" i="1" dirty="0">
                <a:solidFill>
                  <a:schemeClr val="bg1"/>
                </a:solidFill>
              </a:rPr>
              <a:t>virtual and mobile</a:t>
            </a:r>
            <a:r>
              <a:rPr lang="en-US" sz="1600" dirty="0">
                <a:solidFill>
                  <a:schemeClr val="bg1"/>
                </a:solidFill>
              </a:rPr>
              <a:t>.  The hyperkernel binds the virtual resources to physical resources on demand. </a:t>
            </a:r>
          </a:p>
          <a:p>
            <a:pPr marL="342900" indent="-342900">
              <a:buFont typeface="Arial"/>
              <a:buChar char="•"/>
            </a:pPr>
            <a:r>
              <a:rPr lang="en-US" sz="1600" dirty="0">
                <a:solidFill>
                  <a:schemeClr val="bg1"/>
                </a:solidFill>
              </a:rPr>
              <a:t>There is </a:t>
            </a:r>
            <a:r>
              <a:rPr lang="en-US" sz="1600" i="1" dirty="0">
                <a:solidFill>
                  <a:schemeClr val="bg1"/>
                </a:solidFill>
              </a:rPr>
              <a:t>no master</a:t>
            </a:r>
            <a:r>
              <a:rPr lang="en-US" sz="1600" dirty="0">
                <a:solidFill>
                  <a:schemeClr val="bg1"/>
                </a:solidFill>
              </a:rPr>
              <a:t> node and </a:t>
            </a:r>
            <a:r>
              <a:rPr lang="en-US" sz="1600" i="1" dirty="0">
                <a:solidFill>
                  <a:schemeClr val="bg1"/>
                </a:solidFill>
              </a:rPr>
              <a:t>no shared state </a:t>
            </a:r>
            <a:r>
              <a:rPr lang="en-US" sz="1600" dirty="0">
                <a:solidFill>
                  <a:schemeClr val="bg1"/>
                </a:solidFill>
              </a:rPr>
              <a:t>in the hyperkernel. Scheduling is distributed.  Therefore, no single point of failure.</a:t>
            </a:r>
          </a:p>
          <a:p>
            <a:pPr marL="342900" indent="-342900">
              <a:buFont typeface="Arial"/>
              <a:buChar char="•"/>
            </a:pPr>
            <a:r>
              <a:rPr lang="en-US" sz="1600" dirty="0">
                <a:solidFill>
                  <a:schemeClr val="bg1"/>
                </a:solidFill>
              </a:rPr>
              <a:t>We use the hardware virtualization extensions. The OS uses the first level page tables, the hyperkernel manage the second level page tables. </a:t>
            </a:r>
          </a:p>
          <a:p>
            <a:pPr marL="342900" indent="-342900">
              <a:buFont typeface="Arial"/>
              <a:buChar char="•"/>
            </a:pPr>
            <a:r>
              <a:rPr lang="en-US" sz="1600" dirty="0">
                <a:solidFill>
                  <a:schemeClr val="bg1"/>
                </a:solidFill>
              </a:rPr>
              <a:t>Processor migration is fast!</a:t>
            </a:r>
          </a:p>
          <a:p>
            <a:pPr marL="342900" indent="-342900">
              <a:buFont typeface="Arial"/>
              <a:buChar char="•"/>
            </a:pPr>
            <a:r>
              <a:rPr lang="en-US" sz="1600" dirty="0">
                <a:solidFill>
                  <a:schemeClr val="bg1"/>
                </a:solidFill>
              </a:rPr>
              <a:t>Memory is strongly cache coherent.  There can be multiple copies of read only pages across the cluster. On a page write, we do the necessary invalidation, TLB management, etc. Copy on write is supported. Intel store order is preserved.</a:t>
            </a:r>
          </a:p>
          <a:p>
            <a:pPr marL="342900" indent="-342900">
              <a:buFont typeface="Arial"/>
              <a:buChar char="•"/>
            </a:pPr>
            <a:r>
              <a:rPr lang="en-US" sz="1600" b="1" dirty="0">
                <a:solidFill>
                  <a:schemeClr val="bg1"/>
                </a:solidFill>
              </a:rPr>
              <a:t>The HK sits beneath the OS and above the hardware</a:t>
            </a:r>
            <a:r>
              <a:rPr lang="en-US" sz="1600" dirty="0">
                <a:solidFill>
                  <a:schemeClr val="bg1"/>
                </a:solidFill>
              </a:rPr>
              <a:t>.  The VM looks like hardware to the OS (which is in a dream state).  </a:t>
            </a:r>
            <a:r>
              <a:rPr lang="en-US" sz="1600" i="1" dirty="0">
                <a:solidFill>
                  <a:schemeClr val="bg1"/>
                </a:solidFill>
              </a:rPr>
              <a:t>The HK treats all OS’s the same.</a:t>
            </a:r>
          </a:p>
          <a:p>
            <a:endParaRPr lang="en-US" sz="16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255152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Up or Out? Best of Both Worlds</a:t>
            </a:r>
          </a:p>
        </p:txBody>
      </p:sp>
      <p:graphicFrame>
        <p:nvGraphicFramePr>
          <p:cNvPr id="7" name="Table 6">
            <a:extLst>
              <a:ext uri="{FF2B5EF4-FFF2-40B4-BE49-F238E27FC236}">
                <a16:creationId xmlns:a16="http://schemas.microsoft.com/office/drawing/2014/main" id="{569F8836-241A-644E-86E9-2CD602B4879E}"/>
              </a:ext>
            </a:extLst>
          </p:cNvPr>
          <p:cNvGraphicFramePr>
            <a:graphicFrameLocks noGrp="1"/>
          </p:cNvGraphicFramePr>
          <p:nvPr/>
        </p:nvGraphicFramePr>
        <p:xfrm>
          <a:off x="1683214" y="1610136"/>
          <a:ext cx="5936786" cy="2975781"/>
        </p:xfrm>
        <a:graphic>
          <a:graphicData uri="http://schemas.openxmlformats.org/drawingml/2006/table">
            <a:tbl>
              <a:tblPr firstRow="1" bandRow="1">
                <a:tableStyleId>{5C22544A-7EE6-4342-B048-85BDC9FD1C3A}</a:tableStyleId>
              </a:tblPr>
              <a:tblGrid>
                <a:gridCol w="1721719">
                  <a:extLst>
                    <a:ext uri="{9D8B030D-6E8A-4147-A177-3AD203B41FA5}">
                      <a16:colId xmlns:a16="http://schemas.microsoft.com/office/drawing/2014/main" val="20000"/>
                    </a:ext>
                  </a:extLst>
                </a:gridCol>
                <a:gridCol w="1154377">
                  <a:extLst>
                    <a:ext uri="{9D8B030D-6E8A-4147-A177-3AD203B41FA5}">
                      <a16:colId xmlns:a16="http://schemas.microsoft.com/office/drawing/2014/main" val="20001"/>
                    </a:ext>
                  </a:extLst>
                </a:gridCol>
                <a:gridCol w="1186149">
                  <a:extLst>
                    <a:ext uri="{9D8B030D-6E8A-4147-A177-3AD203B41FA5}">
                      <a16:colId xmlns:a16="http://schemas.microsoft.com/office/drawing/2014/main" val="20002"/>
                    </a:ext>
                  </a:extLst>
                </a:gridCol>
                <a:gridCol w="1874541">
                  <a:extLst>
                    <a:ext uri="{9D8B030D-6E8A-4147-A177-3AD203B41FA5}">
                      <a16:colId xmlns:a16="http://schemas.microsoft.com/office/drawing/2014/main" val="20003"/>
                    </a:ext>
                  </a:extLst>
                </a:gridCol>
              </a:tblGrid>
              <a:tr h="832400">
                <a:tc>
                  <a:txBody>
                    <a:bodyPr/>
                    <a:lstStyle/>
                    <a:p>
                      <a:endParaRPr lang="en-US" sz="1600" dirty="0"/>
                    </a:p>
                  </a:txBody>
                  <a:tcPr marT="34290" marB="34290" anchor="ctr" anchorCtr="1"/>
                </a:tc>
                <a:tc>
                  <a:txBody>
                    <a:bodyPr/>
                    <a:lstStyle/>
                    <a:p>
                      <a:pPr algn="ctr"/>
                      <a:r>
                        <a:rPr lang="en-US" sz="1600"/>
                        <a:t>Scale Up</a:t>
                      </a:r>
                    </a:p>
                  </a:txBody>
                  <a:tcPr marT="34290" marB="34290" anchor="ctr" anchorCtr="1"/>
                </a:tc>
                <a:tc>
                  <a:txBody>
                    <a:bodyPr/>
                    <a:lstStyle/>
                    <a:p>
                      <a:pPr algn="ctr"/>
                      <a:r>
                        <a:rPr lang="en-US" sz="1600" dirty="0"/>
                        <a:t>Scale Out</a:t>
                      </a:r>
                    </a:p>
                  </a:txBody>
                  <a:tcPr marT="34290" marB="3429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a:t>TidalScale</a:t>
                      </a:r>
                    </a:p>
                  </a:txBody>
                  <a:tcPr marT="34290" marB="34290" anchor="ctr" anchorCtr="1"/>
                </a:tc>
                <a:extLst>
                  <a:ext uri="{0D108BD9-81ED-4DB2-BD59-A6C34878D82A}">
                    <a16:rowId xmlns:a16="http://schemas.microsoft.com/office/drawing/2014/main" val="10000"/>
                  </a:ext>
                </a:extLst>
              </a:tr>
              <a:tr h="1029340">
                <a:tc>
                  <a:txBody>
                    <a:bodyPr/>
                    <a:lstStyle/>
                    <a:p>
                      <a:pPr algn="ctr"/>
                      <a:r>
                        <a:rPr lang="en-US" sz="600"/>
                        <a:t> </a:t>
                      </a:r>
                    </a:p>
                    <a:p>
                      <a:pPr algn="ctr"/>
                      <a:r>
                        <a:rPr lang="en-US" sz="1600"/>
                        <a:t>Software Simplicity</a:t>
                      </a:r>
                    </a:p>
                  </a:txBody>
                  <a:tcPr marT="34290" marB="34290"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000" dirty="0">
                          <a:solidFill>
                            <a:srgbClr val="008000"/>
                          </a:solidFill>
                          <a:latin typeface="Zapf Dingbats"/>
                          <a:ea typeface="Zapf Dingbats"/>
                          <a:cs typeface="Zapf Dingbats"/>
                          <a:sym typeface="Zapf Dingbats"/>
                        </a:rPr>
                        <a:t>✔</a:t>
                      </a:r>
                      <a:endParaRPr lang="en-US" sz="4000" dirty="0">
                        <a:solidFill>
                          <a:srgbClr val="008000"/>
                        </a:solidFill>
                      </a:endParaRPr>
                    </a:p>
                  </a:txBody>
                  <a:tcPr marT="34290" marB="34290" anchor="ctr" anchorCtr="1"/>
                </a:tc>
                <a:tc>
                  <a:txBody>
                    <a:bodyPr/>
                    <a:lstStyle/>
                    <a:p>
                      <a:r>
                        <a:rPr lang="en-US" sz="4000" dirty="0">
                          <a:solidFill>
                            <a:srgbClr val="FF0000"/>
                          </a:solidFill>
                          <a:latin typeface="Zapf Dingbats"/>
                          <a:ea typeface="Zapf Dingbats"/>
                          <a:cs typeface="Zapf Dingbats"/>
                          <a:sym typeface="Zapf Dingbats"/>
                        </a:rPr>
                        <a:t>✗</a:t>
                      </a:r>
                      <a:endParaRPr lang="en-US" sz="4000" dirty="0"/>
                    </a:p>
                  </a:txBody>
                  <a:tcPr marT="34290" marB="34290"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000" dirty="0">
                          <a:solidFill>
                            <a:srgbClr val="008000"/>
                          </a:solidFill>
                          <a:latin typeface="Zapf Dingbats"/>
                          <a:ea typeface="Zapf Dingbats"/>
                          <a:cs typeface="Zapf Dingbats"/>
                          <a:sym typeface="Zapf Dingbats"/>
                        </a:rPr>
                        <a:t>✔</a:t>
                      </a:r>
                      <a:endParaRPr lang="en-US" sz="4000" dirty="0">
                        <a:solidFill>
                          <a:srgbClr val="008000"/>
                        </a:solidFill>
                      </a:endParaRPr>
                    </a:p>
                  </a:txBody>
                  <a:tcPr marT="34290" marB="34290" anchor="ctr" anchorCtr="1"/>
                </a:tc>
                <a:extLst>
                  <a:ext uri="{0D108BD9-81ED-4DB2-BD59-A6C34878D82A}">
                    <a16:rowId xmlns:a16="http://schemas.microsoft.com/office/drawing/2014/main" val="10001"/>
                  </a:ext>
                </a:extLst>
              </a:tr>
              <a:tr h="1114041">
                <a:tc>
                  <a:txBody>
                    <a:bodyPr/>
                    <a:lstStyle/>
                    <a:p>
                      <a:pPr algn="ctr"/>
                      <a:endParaRPr lang="en-US" sz="700"/>
                    </a:p>
                    <a:p>
                      <a:pPr algn="ctr"/>
                      <a:r>
                        <a:rPr lang="en-US" sz="1600"/>
                        <a:t>Hardware</a:t>
                      </a:r>
                      <a:r>
                        <a:rPr lang="en-US" sz="1600" baseline="0"/>
                        <a:t> Cost</a:t>
                      </a:r>
                      <a:endParaRPr lang="en-US" sz="1600"/>
                    </a:p>
                  </a:txBody>
                  <a:tcPr marT="34290" marB="34290" anchor="ctr" anchorCtr="1"/>
                </a:tc>
                <a:tc>
                  <a:txBody>
                    <a:bodyPr/>
                    <a:lstStyle/>
                    <a:p>
                      <a:r>
                        <a:rPr lang="en-US" sz="4000" dirty="0">
                          <a:solidFill>
                            <a:srgbClr val="FF0000"/>
                          </a:solidFill>
                          <a:latin typeface="Zapf Dingbats"/>
                          <a:ea typeface="Zapf Dingbats"/>
                          <a:cs typeface="Zapf Dingbats"/>
                          <a:sym typeface="Zapf Dingbats"/>
                        </a:rPr>
                        <a:t>✗</a:t>
                      </a:r>
                      <a:endParaRPr lang="en-US" sz="4000" dirty="0"/>
                    </a:p>
                  </a:txBody>
                  <a:tcPr marT="34290" marB="34290"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000" dirty="0">
                          <a:solidFill>
                            <a:srgbClr val="008000"/>
                          </a:solidFill>
                          <a:latin typeface="Zapf Dingbats"/>
                          <a:ea typeface="Zapf Dingbats"/>
                          <a:cs typeface="Zapf Dingbats"/>
                          <a:sym typeface="Zapf Dingbats"/>
                        </a:rPr>
                        <a:t>✔</a:t>
                      </a:r>
                      <a:endParaRPr lang="en-US" sz="4000" dirty="0">
                        <a:solidFill>
                          <a:srgbClr val="008000"/>
                        </a:solidFill>
                      </a:endParaRPr>
                    </a:p>
                  </a:txBody>
                  <a:tcPr marT="34290" marB="34290"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000" dirty="0">
                          <a:solidFill>
                            <a:srgbClr val="008000"/>
                          </a:solidFill>
                          <a:latin typeface="Zapf Dingbats"/>
                          <a:ea typeface="Zapf Dingbats"/>
                          <a:cs typeface="Zapf Dingbats"/>
                          <a:sym typeface="Zapf Dingbats"/>
                        </a:rPr>
                        <a:t>✔</a:t>
                      </a:r>
                      <a:endParaRPr lang="en-US" sz="4000" dirty="0">
                        <a:solidFill>
                          <a:srgbClr val="008000"/>
                        </a:solidFill>
                      </a:endParaRPr>
                    </a:p>
                  </a:txBody>
                  <a:tcPr marT="34290" marB="34290" anchor="ctr" anchorCtr="1"/>
                </a:tc>
                <a:extLst>
                  <a:ext uri="{0D108BD9-81ED-4DB2-BD59-A6C34878D82A}">
                    <a16:rowId xmlns:a16="http://schemas.microsoft.com/office/drawing/2014/main" val="10002"/>
                  </a:ext>
                </a:extLst>
              </a:tr>
            </a:tbl>
          </a:graphicData>
        </a:graphic>
      </p:graphicFrame>
      <p:pic>
        <p:nvPicPr>
          <p:cNvPr id="4" name="Picture 3" descr="A license plate on a car&#10;&#10;Description automatically generated">
            <a:extLst>
              <a:ext uri="{FF2B5EF4-FFF2-40B4-BE49-F238E27FC236}">
                <a16:creationId xmlns:a16="http://schemas.microsoft.com/office/drawing/2014/main" id="{528E87B1-AAAE-59F3-0F6F-6AD440FCC766}"/>
              </a:ext>
            </a:extLst>
          </p:cNvPr>
          <p:cNvPicPr>
            <a:picLocks noChangeAspect="1"/>
          </p:cNvPicPr>
          <p:nvPr/>
        </p:nvPicPr>
        <p:blipFill>
          <a:blip r:embed="rId2"/>
          <a:stretch>
            <a:fillRect/>
          </a:stretch>
        </p:blipFill>
        <p:spPr>
          <a:xfrm>
            <a:off x="7109469" y="163352"/>
            <a:ext cx="1484196" cy="1089391"/>
          </a:xfrm>
          <a:prstGeom prst="rect">
            <a:avLst/>
          </a:prstGeom>
        </p:spPr>
      </p:pic>
    </p:spTree>
    <p:extLst>
      <p:ext uri="{BB962C8B-B14F-4D97-AF65-F5344CB8AC3E}">
        <p14:creationId xmlns:p14="http://schemas.microsoft.com/office/powerpoint/2010/main" val="45963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97104" y="38100"/>
            <a:ext cx="8949792" cy="857250"/>
          </a:xfrm>
        </p:spPr>
        <p:txBody>
          <a:bodyPr>
            <a:normAutofit/>
          </a:bodyPr>
          <a:lstStyle/>
          <a:p>
            <a:r>
              <a:rPr lang="en-US" sz="2400" dirty="0"/>
              <a:t>When the DVM is designed correctly, the OS and apps just run</a:t>
            </a:r>
          </a:p>
        </p:txBody>
      </p:sp>
      <p:pic>
        <p:nvPicPr>
          <p:cNvPr id="4" name="Picture 3">
            <a:extLst>
              <a:ext uri="{FF2B5EF4-FFF2-40B4-BE49-F238E27FC236}">
                <a16:creationId xmlns:a16="http://schemas.microsoft.com/office/drawing/2014/main" id="{A46BE4D5-2193-1F40-BE8E-9F81F1707E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465" t="22753" r="6406" b="18690"/>
          <a:stretch/>
        </p:blipFill>
        <p:spPr>
          <a:xfrm>
            <a:off x="457200" y="1333221"/>
            <a:ext cx="8229600" cy="3205452"/>
          </a:xfrm>
          <a:prstGeom prst="rect">
            <a:avLst/>
          </a:prstGeom>
        </p:spPr>
      </p:pic>
    </p:spTree>
    <p:extLst>
      <p:ext uri="{BB962C8B-B14F-4D97-AF65-F5344CB8AC3E}">
        <p14:creationId xmlns:p14="http://schemas.microsoft.com/office/powerpoint/2010/main" val="317702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Goals for this talk</a:t>
            </a:r>
          </a:p>
        </p:txBody>
      </p:sp>
      <p:sp>
        <p:nvSpPr>
          <p:cNvPr id="4" name="TextBox 3">
            <a:extLst>
              <a:ext uri="{FF2B5EF4-FFF2-40B4-BE49-F238E27FC236}">
                <a16:creationId xmlns:a16="http://schemas.microsoft.com/office/drawing/2014/main" id="{5F2EA5DF-3B26-984C-80D2-CEF9AA820A7B}"/>
              </a:ext>
            </a:extLst>
          </p:cNvPr>
          <p:cNvSpPr txBox="1"/>
          <p:nvPr/>
        </p:nvSpPr>
        <p:spPr>
          <a:xfrm>
            <a:off x="0" y="868343"/>
            <a:ext cx="9042400" cy="4237057"/>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800" dirty="0">
                <a:solidFill>
                  <a:schemeClr val="bg1"/>
                </a:solidFill>
              </a:rPr>
              <a:t>This is NOT a theoretical talk.  What I’ll describe is in production use. </a:t>
            </a:r>
          </a:p>
          <a:p>
            <a:pPr marL="628650" lvl="1" indent="-285750">
              <a:spcAft>
                <a:spcPts val="800"/>
              </a:spcAft>
              <a:buFont typeface="Arial" panose="020B0604020202020204" pitchFamily="34" charset="0"/>
              <a:buChar char="•"/>
            </a:pPr>
            <a:r>
              <a:rPr lang="en-US" sz="1200" i="1" dirty="0">
                <a:solidFill>
                  <a:schemeClr val="bg1"/>
                </a:solidFill>
              </a:rPr>
              <a:t>HPE Acquires TidalScale-Software-Defined Server Technology &amp; Team</a:t>
            </a:r>
          </a:p>
          <a:p>
            <a:pPr marL="285750" indent="-285750">
              <a:spcAft>
                <a:spcPts val="800"/>
              </a:spcAft>
              <a:buFont typeface="Arial" panose="020B0604020202020204" pitchFamily="34" charset="0"/>
              <a:buChar char="•"/>
            </a:pPr>
            <a:r>
              <a:rPr lang="en-US" sz="1800" dirty="0">
                <a:solidFill>
                  <a:schemeClr val="bg1"/>
                </a:solidFill>
              </a:rPr>
              <a:t>Figuring out a real customer need and developing a modern affordable solution at a given point in time.</a:t>
            </a:r>
          </a:p>
          <a:p>
            <a:pPr marL="285750" indent="-285750">
              <a:spcAft>
                <a:spcPts val="800"/>
              </a:spcAft>
              <a:buFont typeface="Arial" panose="020B0604020202020204" pitchFamily="34" charset="0"/>
              <a:buChar char="•"/>
            </a:pPr>
            <a:r>
              <a:rPr lang="en-US" sz="1800" dirty="0">
                <a:solidFill>
                  <a:schemeClr val="bg1"/>
                </a:solidFill>
              </a:rPr>
              <a:t>The solution happens to be highly innovative and can be efficiently implemented on modern hardware and is relatively </a:t>
            </a:r>
            <a:r>
              <a:rPr lang="en-US" sz="1800" i="1" dirty="0">
                <a:solidFill>
                  <a:schemeClr val="bg1"/>
                </a:solidFill>
              </a:rPr>
              <a:t>complete.</a:t>
            </a:r>
            <a:endParaRPr lang="en-US" sz="1800" dirty="0">
              <a:solidFill>
                <a:schemeClr val="bg1"/>
              </a:solidFill>
            </a:endParaRPr>
          </a:p>
          <a:p>
            <a:pPr marL="285750" indent="-285750">
              <a:spcAft>
                <a:spcPts val="800"/>
              </a:spcAft>
              <a:buFont typeface="Arial" panose="020B0604020202020204" pitchFamily="34" charset="0"/>
              <a:buChar char="•"/>
            </a:pPr>
            <a:r>
              <a:rPr lang="en-US" sz="1800" dirty="0">
                <a:solidFill>
                  <a:schemeClr val="bg1"/>
                </a:solidFill>
              </a:rPr>
              <a:t>It bucks an industry trend by implementing an approach that many thought was not possible in practical terms.</a:t>
            </a:r>
          </a:p>
          <a:p>
            <a:pPr marL="285750" indent="-285750">
              <a:spcAft>
                <a:spcPts val="800"/>
              </a:spcAft>
              <a:buFont typeface="Arial" panose="020B0604020202020204" pitchFamily="34" charset="0"/>
              <a:buChar char="•"/>
            </a:pPr>
            <a:r>
              <a:rPr lang="en-US" sz="1800" dirty="0">
                <a:solidFill>
                  <a:schemeClr val="bg1"/>
                </a:solidFill>
              </a:rPr>
              <a:t>It’s a solution that is a good example of “out of the box” thinking.</a:t>
            </a:r>
          </a:p>
          <a:p>
            <a:pPr marL="285750" indent="-285750">
              <a:spcAft>
                <a:spcPts val="800"/>
              </a:spcAft>
              <a:buFont typeface="Arial" panose="020B0604020202020204" pitchFamily="34" charset="0"/>
              <a:buChar char="•"/>
            </a:pPr>
            <a:r>
              <a:rPr lang="en-US" sz="1800" dirty="0">
                <a:solidFill>
                  <a:schemeClr val="bg1"/>
                </a:solidFill>
              </a:rPr>
              <a:t>It’s based on exploiting a long history of the virtual machines.</a:t>
            </a:r>
          </a:p>
          <a:p>
            <a:pPr marL="285750" indent="-285750">
              <a:spcAft>
                <a:spcPts val="800"/>
              </a:spcAft>
              <a:buFont typeface="Arial" panose="020B0604020202020204" pitchFamily="34" charset="0"/>
              <a:buChar char="•"/>
            </a:pPr>
            <a:r>
              <a:rPr lang="en-US" sz="1800" dirty="0">
                <a:solidFill>
                  <a:schemeClr val="bg1"/>
                </a:solidFill>
              </a:rPr>
              <a:t>Along the way, the solution evolved in unpredictable ways.</a:t>
            </a:r>
          </a:p>
          <a:p>
            <a:pPr marL="285750" indent="-285750">
              <a:spcAft>
                <a:spcPts val="800"/>
              </a:spcAft>
              <a:buFont typeface="Arial" panose="020B0604020202020204" pitchFamily="34" charset="0"/>
              <a:buChar char="•"/>
            </a:pPr>
            <a:r>
              <a:rPr lang="en-US" sz="1800" dirty="0">
                <a:solidFill>
                  <a:schemeClr val="bg1"/>
                </a:solidFill>
              </a:rPr>
              <a:t>It anticipated a market need that is only now beginning to be appreciated.</a:t>
            </a:r>
          </a:p>
        </p:txBody>
      </p:sp>
    </p:spTree>
    <p:extLst>
      <p:ext uri="{BB962C8B-B14F-4D97-AF65-F5344CB8AC3E}">
        <p14:creationId xmlns:p14="http://schemas.microsoft.com/office/powerpoint/2010/main" val="230884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8F8-19EC-5446-A9FD-B818A388B715}"/>
              </a:ext>
            </a:extLst>
          </p:cNvPr>
          <p:cNvSpPr>
            <a:spLocks noGrp="1"/>
          </p:cNvSpPr>
          <p:nvPr>
            <p:ph type="title"/>
          </p:nvPr>
        </p:nvSpPr>
        <p:spPr>
          <a:xfrm>
            <a:off x="457200" y="38100"/>
            <a:ext cx="8229600" cy="857250"/>
          </a:xfrm>
        </p:spPr>
        <p:txBody>
          <a:bodyPr/>
          <a:lstStyle/>
          <a:p>
            <a:r>
              <a:rPr lang="en-US" dirty="0"/>
              <a:t>Optimization Philosophy Based on ML</a:t>
            </a:r>
          </a:p>
        </p:txBody>
      </p:sp>
      <p:sp>
        <p:nvSpPr>
          <p:cNvPr id="3" name="TextBox 2">
            <a:extLst>
              <a:ext uri="{FF2B5EF4-FFF2-40B4-BE49-F238E27FC236}">
                <a16:creationId xmlns:a16="http://schemas.microsoft.com/office/drawing/2014/main" id="{DC983F9C-E77F-2C43-892A-C0FA07AD79C9}"/>
              </a:ext>
            </a:extLst>
          </p:cNvPr>
          <p:cNvSpPr txBox="1"/>
          <p:nvPr/>
        </p:nvSpPr>
        <p:spPr>
          <a:xfrm>
            <a:off x="495300" y="957452"/>
            <a:ext cx="8153400" cy="36317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nSpc>
                <a:spcPct val="150000"/>
              </a:lnSpc>
            </a:pPr>
            <a:r>
              <a:rPr lang="en-US" sz="2000" dirty="0">
                <a:solidFill>
                  <a:schemeClr val="bg1"/>
                </a:solidFill>
              </a:rPr>
              <a:t>Guiding Principle:</a:t>
            </a:r>
          </a:p>
          <a:p>
            <a:pPr marL="342900" indent="-342900">
              <a:spcAft>
                <a:spcPts val="600"/>
              </a:spcAft>
              <a:buFont typeface="Arial" panose="020B0604020202020204" pitchFamily="34" charset="0"/>
              <a:buChar char="•"/>
            </a:pPr>
            <a:r>
              <a:rPr lang="en-US" sz="2000" dirty="0">
                <a:solidFill>
                  <a:schemeClr val="bg1"/>
                </a:solidFill>
              </a:rPr>
              <a:t>Machines Operate Faster Than Humans.  So let them. </a:t>
            </a:r>
          </a:p>
          <a:p>
            <a:pPr marL="342900" indent="-342900">
              <a:spcAft>
                <a:spcPts val="600"/>
              </a:spcAft>
              <a:buFont typeface="Arial" panose="020B0604020202020204" pitchFamily="34" charset="0"/>
              <a:buChar char="•"/>
            </a:pPr>
            <a:r>
              <a:rPr lang="en-US" sz="2000" dirty="0">
                <a:solidFill>
                  <a:schemeClr val="bg1"/>
                </a:solidFill>
              </a:rPr>
              <a:t>Performance is dominated by the (largely unpredictable) pattern of access between processors and memory</a:t>
            </a:r>
          </a:p>
          <a:p>
            <a:pPr marL="342900" indent="-342900">
              <a:spcAft>
                <a:spcPts val="600"/>
              </a:spcAft>
              <a:buFont typeface="Arial" panose="020B0604020202020204" pitchFamily="34" charset="0"/>
              <a:buChar char="•"/>
            </a:pPr>
            <a:r>
              <a:rPr lang="en-US" sz="2000" dirty="0">
                <a:solidFill>
                  <a:schemeClr val="bg1"/>
                </a:solidFill>
              </a:rPr>
              <a:t>The HyperKernel observes, adjusts, analyzes and adapts</a:t>
            </a:r>
          </a:p>
          <a:p>
            <a:pPr marL="342900" indent="-342900">
              <a:spcAft>
                <a:spcPts val="600"/>
              </a:spcAft>
              <a:buFont typeface="Arial" panose="020B0604020202020204" pitchFamily="34" charset="0"/>
              <a:buChar char="•"/>
            </a:pPr>
            <a:r>
              <a:rPr lang="en-US" sz="2000" dirty="0">
                <a:solidFill>
                  <a:schemeClr val="bg1"/>
                </a:solidFill>
              </a:rPr>
              <a:t>Our goal was to build-in intelligence and machine-learning into the HyperKernel to automatically and dynamically monitor and optimize  performance through </a:t>
            </a:r>
            <a:r>
              <a:rPr lang="en-US" sz="2000" i="1" dirty="0">
                <a:solidFill>
                  <a:schemeClr val="bg1"/>
                </a:solidFill>
              </a:rPr>
              <a:t>introspection</a:t>
            </a:r>
            <a:r>
              <a:rPr lang="en-US" sz="2000" dirty="0">
                <a:solidFill>
                  <a:schemeClr val="bg1"/>
                </a:solidFill>
              </a:rPr>
              <a:t> </a:t>
            </a:r>
          </a:p>
          <a:p>
            <a:pPr marL="342900" indent="-342900">
              <a:spcAft>
                <a:spcPts val="600"/>
              </a:spcAft>
              <a:buFont typeface="Arial" panose="020B0604020202020204" pitchFamily="34" charset="0"/>
              <a:buChar char="•"/>
            </a:pPr>
            <a:r>
              <a:rPr lang="en-US" sz="2000" dirty="0">
                <a:solidFill>
                  <a:schemeClr val="bg1"/>
                </a:solidFill>
              </a:rPr>
              <a:t>This leads us to a model in which we track threads and </a:t>
            </a:r>
            <a:r>
              <a:rPr lang="en-US" sz="2000" i="1" dirty="0">
                <a:solidFill>
                  <a:schemeClr val="bg1"/>
                </a:solidFill>
              </a:rPr>
              <a:t>working set locality</a:t>
            </a:r>
            <a:endParaRPr lang="en-US" sz="2000" dirty="0">
              <a:solidFill>
                <a:schemeClr val="bg1"/>
              </a:solidFill>
            </a:endParaRPr>
          </a:p>
        </p:txBody>
      </p:sp>
    </p:spTree>
    <p:extLst>
      <p:ext uri="{BB962C8B-B14F-4D97-AF65-F5344CB8AC3E}">
        <p14:creationId xmlns:p14="http://schemas.microsoft.com/office/powerpoint/2010/main" val="141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How? Multidimensional Strategic Decisions</a:t>
            </a:r>
          </a:p>
        </p:txBody>
      </p:sp>
      <p:sp>
        <p:nvSpPr>
          <p:cNvPr id="5" name="Content Placeholder 2">
            <a:extLst>
              <a:ext uri="{FF2B5EF4-FFF2-40B4-BE49-F238E27FC236}">
                <a16:creationId xmlns:a16="http://schemas.microsoft.com/office/drawing/2014/main" id="{D7C7CD18-25A8-6441-AC68-F4ACD4686777}"/>
              </a:ext>
            </a:extLst>
          </p:cNvPr>
          <p:cNvSpPr txBox="1">
            <a:spLocks/>
          </p:cNvSpPr>
          <p:nvPr/>
        </p:nvSpPr>
        <p:spPr>
          <a:xfrm>
            <a:off x="457200" y="1014718"/>
            <a:ext cx="8229600" cy="391333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chemeClr val="bg1"/>
                </a:solidFill>
              </a:rPr>
              <a:t>Humans find it difficult to make decisions with multiple factors using different units</a:t>
            </a:r>
          </a:p>
          <a:p>
            <a:r>
              <a:rPr lang="en-US" sz="1600" dirty="0">
                <a:solidFill>
                  <a:schemeClr val="bg1"/>
                </a:solidFill>
              </a:rPr>
              <a:t>Example: I visit my cousin in Sebastopol. What strategy should I use to return home to Los Gatos? Take highway 880 or 101?</a:t>
            </a:r>
          </a:p>
          <a:p>
            <a:pPr marL="571500" lvl="1" indent="-342900">
              <a:buFont typeface="Arial"/>
              <a:buChar char="•"/>
            </a:pPr>
            <a:r>
              <a:rPr lang="en-US" sz="1600" dirty="0">
                <a:solidFill>
                  <a:schemeClr val="bg1"/>
                </a:solidFill>
              </a:rPr>
              <a:t>Multiple factors and unit dimensions: (toll vs no toll, traffic pattern @ time-of-day, EV charging availability, stop to see my son in San Mateo, arrival time constraint, etc.)</a:t>
            </a:r>
          </a:p>
          <a:p>
            <a:r>
              <a:rPr lang="en-US" sz="1600" dirty="0">
                <a:solidFill>
                  <a:schemeClr val="bg1"/>
                </a:solidFill>
              </a:rPr>
              <a:t>Another Example: The Potato Paradox (</a:t>
            </a:r>
            <a:r>
              <a:rPr lang="en-US" sz="1600" dirty="0" err="1">
                <a:solidFill>
                  <a:schemeClr val="bg1"/>
                </a:solidFill>
              </a:rPr>
              <a:t>cf</a:t>
            </a:r>
            <a:r>
              <a:rPr lang="en-US" sz="1600" dirty="0">
                <a:solidFill>
                  <a:schemeClr val="bg1"/>
                </a:solidFill>
              </a:rPr>
              <a:t>: Wikipedia):</a:t>
            </a:r>
          </a:p>
          <a:p>
            <a:pPr marL="571500" lvl="1" indent="-342900">
              <a:buFont typeface="Arial"/>
              <a:buChar char="•"/>
            </a:pPr>
            <a:r>
              <a:rPr lang="en-US" sz="1600" dirty="0">
                <a:solidFill>
                  <a:schemeClr val="bg1"/>
                </a:solidFill>
              </a:rPr>
              <a:t>Start with a bag of 100 pounds of potatoes, assume 99% water by weight, then dehydrate to 98%.  How much does the bag weigh after dehydration?</a:t>
            </a:r>
          </a:p>
          <a:p>
            <a:pPr marL="571500" lvl="1" indent="-342900">
              <a:buFont typeface="Arial"/>
              <a:buChar char="•"/>
            </a:pPr>
            <a:r>
              <a:rPr lang="en-US" sz="1600" dirty="0">
                <a:solidFill>
                  <a:schemeClr val="bg1"/>
                </a:solidFill>
              </a:rPr>
              <a:t>Initially we start with 99 pounds of water + 1 pound of potato matter = 100</a:t>
            </a:r>
          </a:p>
          <a:p>
            <a:pPr marL="571500" lvl="1" indent="-342900">
              <a:buFont typeface="Arial"/>
              <a:buChar char="•"/>
            </a:pPr>
            <a:r>
              <a:rPr lang="en-US" sz="1600" dirty="0">
                <a:solidFill>
                  <a:schemeClr val="bg1"/>
                </a:solidFill>
              </a:rPr>
              <a:t>After dehydration to 98%, still have 1 pound of potato matter, but how much water?</a:t>
            </a:r>
          </a:p>
          <a:p>
            <a:pPr marL="571500" lvl="1" indent="-342900">
              <a:buFont typeface="Arial"/>
              <a:buChar char="•"/>
            </a:pPr>
            <a:r>
              <a:rPr lang="en-US" sz="1600" dirty="0">
                <a:solidFill>
                  <a:schemeClr val="bg1"/>
                </a:solidFill>
              </a:rPr>
              <a:t>Total weight: water + potato </a:t>
            </a:r>
          </a:p>
          <a:p>
            <a:pPr marL="571500" lvl="1" indent="-342900">
              <a:buFont typeface="Arial"/>
              <a:buChar char="•"/>
            </a:pPr>
            <a:r>
              <a:rPr lang="en-US" sz="1600" dirty="0">
                <a:solidFill>
                  <a:schemeClr val="bg1"/>
                </a:solidFill>
              </a:rPr>
              <a:t>X = .98X + 1</a:t>
            </a:r>
          </a:p>
          <a:p>
            <a:pPr marL="571500" lvl="1" indent="-342900">
              <a:buFont typeface="Arial"/>
              <a:buChar char="•"/>
            </a:pPr>
            <a:r>
              <a:rPr lang="en-US" sz="1600" dirty="0">
                <a:solidFill>
                  <a:schemeClr val="bg1"/>
                </a:solidFill>
              </a:rPr>
              <a:t>Solving for X we have 1 = .02 X, therefore X=50</a:t>
            </a:r>
          </a:p>
          <a:p>
            <a:pPr marL="571500" lvl="1" indent="-342900">
              <a:buFont typeface="Arial"/>
              <a:buChar char="•"/>
            </a:pPr>
            <a:r>
              <a:rPr lang="en-US" sz="1600" dirty="0">
                <a:solidFill>
                  <a:schemeClr val="bg1"/>
                </a:solidFill>
              </a:rPr>
              <a:t>The bag weighs 50 </a:t>
            </a:r>
            <a:r>
              <a:rPr lang="en-US" sz="1600" dirty="0" err="1">
                <a:solidFill>
                  <a:schemeClr val="bg1"/>
                </a:solidFill>
              </a:rPr>
              <a:t>lbs</a:t>
            </a:r>
            <a:r>
              <a:rPr lang="en-US" sz="1600" dirty="0">
                <a:solidFill>
                  <a:schemeClr val="bg1"/>
                </a:solidFill>
              </a:rPr>
              <a:t>! Who would have guessed this?</a:t>
            </a:r>
          </a:p>
          <a:p>
            <a:endParaRPr lang="en-US" sz="1600" dirty="0">
              <a:solidFill>
                <a:schemeClr val="bg1"/>
              </a:solidFill>
            </a:endParaRPr>
          </a:p>
        </p:txBody>
      </p:sp>
    </p:spTree>
    <p:extLst>
      <p:ext uri="{BB962C8B-B14F-4D97-AF65-F5344CB8AC3E}">
        <p14:creationId xmlns:p14="http://schemas.microsoft.com/office/powerpoint/2010/main" val="336464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What about migration and decision overhead?</a:t>
            </a:r>
          </a:p>
        </p:txBody>
      </p:sp>
      <p:grpSp>
        <p:nvGrpSpPr>
          <p:cNvPr id="5" name="Group 4">
            <a:extLst>
              <a:ext uri="{FF2B5EF4-FFF2-40B4-BE49-F238E27FC236}">
                <a16:creationId xmlns:a16="http://schemas.microsoft.com/office/drawing/2014/main" id="{E308D86E-E9B1-6A4F-8A01-89CF0C849A01}"/>
              </a:ext>
            </a:extLst>
          </p:cNvPr>
          <p:cNvGrpSpPr/>
          <p:nvPr/>
        </p:nvGrpSpPr>
        <p:grpSpPr>
          <a:xfrm>
            <a:off x="1341226" y="1542528"/>
            <a:ext cx="6461549" cy="2625958"/>
            <a:chOff x="1377640" y="1549330"/>
            <a:chExt cx="6461549" cy="2625958"/>
          </a:xfrm>
        </p:grpSpPr>
        <p:sp>
          <p:nvSpPr>
            <p:cNvPr id="6" name="TextBox 5">
              <a:extLst>
                <a:ext uri="{FF2B5EF4-FFF2-40B4-BE49-F238E27FC236}">
                  <a16:creationId xmlns:a16="http://schemas.microsoft.com/office/drawing/2014/main" id="{C13F08D0-78DC-054D-AE3F-0702AD47E1A1}"/>
                </a:ext>
              </a:extLst>
            </p:cNvPr>
            <p:cNvSpPr txBox="1"/>
            <p:nvPr/>
          </p:nvSpPr>
          <p:spPr>
            <a:xfrm>
              <a:off x="7410825" y="3291101"/>
              <a:ext cx="428364" cy="246221"/>
            </a:xfrm>
            <a:prstGeom prst="rect">
              <a:avLst/>
            </a:prstGeom>
            <a:noFill/>
          </p:spPr>
          <p:txBody>
            <a:bodyPr wrap="none" rtlCol="0">
              <a:spAutoFit/>
            </a:bodyPr>
            <a:lstStyle/>
            <a:p>
              <a:r>
                <a:rPr lang="en-US" sz="1000" i="1" dirty="0">
                  <a:solidFill>
                    <a:schemeClr val="bg2">
                      <a:lumMod val="50000"/>
                    </a:schemeClr>
                  </a:solidFill>
                </a:rPr>
                <a:t>Exit</a:t>
              </a:r>
            </a:p>
          </p:txBody>
        </p:sp>
        <p:sp>
          <p:nvSpPr>
            <p:cNvPr id="8" name="Rectangle 7">
              <a:extLst>
                <a:ext uri="{FF2B5EF4-FFF2-40B4-BE49-F238E27FC236}">
                  <a16:creationId xmlns:a16="http://schemas.microsoft.com/office/drawing/2014/main" id="{A40297C9-0149-E848-8B39-81793CCE8D33}"/>
                </a:ext>
              </a:extLst>
            </p:cNvPr>
            <p:cNvSpPr/>
            <p:nvPr/>
          </p:nvSpPr>
          <p:spPr>
            <a:xfrm>
              <a:off x="1377640" y="1549330"/>
              <a:ext cx="5856850" cy="1168185"/>
            </a:xfrm>
            <a:prstGeom prst="rect">
              <a:avLst/>
            </a:prstGeom>
            <a:solidFill>
              <a:schemeClr val="accent4">
                <a:lumMod val="75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Application</a:t>
              </a:r>
            </a:p>
          </p:txBody>
        </p:sp>
        <p:sp>
          <p:nvSpPr>
            <p:cNvPr id="9" name="Rectangle 8">
              <a:extLst>
                <a:ext uri="{FF2B5EF4-FFF2-40B4-BE49-F238E27FC236}">
                  <a16:creationId xmlns:a16="http://schemas.microsoft.com/office/drawing/2014/main" id="{F1242D0C-F0B1-9548-B236-578001730EC8}"/>
                </a:ext>
              </a:extLst>
            </p:cNvPr>
            <p:cNvSpPr/>
            <p:nvPr/>
          </p:nvSpPr>
          <p:spPr>
            <a:xfrm>
              <a:off x="1377640" y="2757002"/>
              <a:ext cx="5856850" cy="293702"/>
            </a:xfrm>
            <a:prstGeom prst="rect">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Database</a:t>
              </a:r>
            </a:p>
          </p:txBody>
        </p:sp>
        <p:sp>
          <p:nvSpPr>
            <p:cNvPr id="10" name="Rectangle 9">
              <a:extLst>
                <a:ext uri="{FF2B5EF4-FFF2-40B4-BE49-F238E27FC236}">
                  <a16:creationId xmlns:a16="http://schemas.microsoft.com/office/drawing/2014/main" id="{7AC68F38-8236-7849-BB1D-A05AD45EA78A}"/>
                </a:ext>
              </a:extLst>
            </p:cNvPr>
            <p:cNvSpPr/>
            <p:nvPr/>
          </p:nvSpPr>
          <p:spPr>
            <a:xfrm>
              <a:off x="1377640" y="3093321"/>
              <a:ext cx="5856850" cy="293702"/>
            </a:xfrm>
            <a:prstGeom prst="rect">
              <a:avLst/>
            </a:prstGeom>
            <a:solidFill>
              <a:schemeClr val="accent2">
                <a:lumMod val="7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Operating System</a:t>
              </a:r>
            </a:p>
          </p:txBody>
        </p:sp>
        <p:sp>
          <p:nvSpPr>
            <p:cNvPr id="11" name="Rectangle 10">
              <a:extLst>
                <a:ext uri="{FF2B5EF4-FFF2-40B4-BE49-F238E27FC236}">
                  <a16:creationId xmlns:a16="http://schemas.microsoft.com/office/drawing/2014/main" id="{37DAFF44-2491-E34E-8C9E-B9C5BBBB1480}"/>
                </a:ext>
              </a:extLst>
            </p:cNvPr>
            <p:cNvSpPr/>
            <p:nvPr/>
          </p:nvSpPr>
          <p:spPr>
            <a:xfrm>
              <a:off x="1377640" y="3427575"/>
              <a:ext cx="5856850" cy="747713"/>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2000" dirty="0">
                <a:latin typeface="Arial"/>
                <a:cs typeface="Arial"/>
              </a:endParaRPr>
            </a:p>
          </p:txBody>
        </p:sp>
        <p:sp>
          <p:nvSpPr>
            <p:cNvPr id="12" name="Rectangle 11">
              <a:extLst>
                <a:ext uri="{FF2B5EF4-FFF2-40B4-BE49-F238E27FC236}">
                  <a16:creationId xmlns:a16="http://schemas.microsoft.com/office/drawing/2014/main" id="{4E137F2B-B8F8-6F4A-B87B-366FD3083543}"/>
                </a:ext>
              </a:extLst>
            </p:cNvPr>
            <p:cNvSpPr/>
            <p:nvPr/>
          </p:nvSpPr>
          <p:spPr>
            <a:xfrm>
              <a:off x="1455374" y="3824084"/>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13" name="Rectangle 12">
              <a:extLst>
                <a:ext uri="{FF2B5EF4-FFF2-40B4-BE49-F238E27FC236}">
                  <a16:creationId xmlns:a16="http://schemas.microsoft.com/office/drawing/2014/main" id="{391D253F-EAA7-7D4B-8829-E4CF08F1FB08}"/>
                </a:ext>
              </a:extLst>
            </p:cNvPr>
            <p:cNvSpPr/>
            <p:nvPr/>
          </p:nvSpPr>
          <p:spPr>
            <a:xfrm>
              <a:off x="2527858" y="3824084"/>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14" name="Rectangle 13">
              <a:extLst>
                <a:ext uri="{FF2B5EF4-FFF2-40B4-BE49-F238E27FC236}">
                  <a16:creationId xmlns:a16="http://schemas.microsoft.com/office/drawing/2014/main" id="{E3E4C6F6-1402-6B40-B54F-9A40F4F8B2E2}"/>
                </a:ext>
              </a:extLst>
            </p:cNvPr>
            <p:cNvSpPr/>
            <p:nvPr/>
          </p:nvSpPr>
          <p:spPr>
            <a:xfrm>
              <a:off x="3634558" y="3824084"/>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15" name="TextBox 14">
              <a:extLst>
                <a:ext uri="{FF2B5EF4-FFF2-40B4-BE49-F238E27FC236}">
                  <a16:creationId xmlns:a16="http://schemas.microsoft.com/office/drawing/2014/main" id="{6BCBCB3B-FAF0-8048-8294-94F2C4617FAC}"/>
                </a:ext>
              </a:extLst>
            </p:cNvPr>
            <p:cNvSpPr txBox="1"/>
            <p:nvPr/>
          </p:nvSpPr>
          <p:spPr>
            <a:xfrm>
              <a:off x="5701140" y="3697379"/>
              <a:ext cx="415498" cy="369332"/>
            </a:xfrm>
            <a:prstGeom prst="rect">
              <a:avLst/>
            </a:prstGeom>
            <a:noFill/>
          </p:spPr>
          <p:txBody>
            <a:bodyPr wrap="none" rtlCol="0">
              <a:spAutoFit/>
            </a:bodyPr>
            <a:lstStyle/>
            <a:p>
              <a:r>
                <a:rPr lang="en-US" dirty="0"/>
                <a:t>…</a:t>
              </a:r>
            </a:p>
          </p:txBody>
        </p:sp>
        <p:sp>
          <p:nvSpPr>
            <p:cNvPr id="16" name="Rectangle 15">
              <a:extLst>
                <a:ext uri="{FF2B5EF4-FFF2-40B4-BE49-F238E27FC236}">
                  <a16:creationId xmlns:a16="http://schemas.microsoft.com/office/drawing/2014/main" id="{37B78BBF-E5D0-BF44-A9E6-59B809D66A05}"/>
                </a:ext>
              </a:extLst>
            </p:cNvPr>
            <p:cNvSpPr/>
            <p:nvPr/>
          </p:nvSpPr>
          <p:spPr>
            <a:xfrm>
              <a:off x="1448794" y="3480000"/>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sp>
          <p:nvSpPr>
            <p:cNvPr id="17" name="Rectangle 16">
              <a:extLst>
                <a:ext uri="{FF2B5EF4-FFF2-40B4-BE49-F238E27FC236}">
                  <a16:creationId xmlns:a16="http://schemas.microsoft.com/office/drawing/2014/main" id="{E2A0723A-AD15-C449-A72E-43E0916FF398}"/>
                </a:ext>
              </a:extLst>
            </p:cNvPr>
            <p:cNvSpPr/>
            <p:nvPr/>
          </p:nvSpPr>
          <p:spPr>
            <a:xfrm>
              <a:off x="2529745" y="3480000"/>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sp>
          <p:nvSpPr>
            <p:cNvPr id="18" name="Rectangle 17">
              <a:extLst>
                <a:ext uri="{FF2B5EF4-FFF2-40B4-BE49-F238E27FC236}">
                  <a16:creationId xmlns:a16="http://schemas.microsoft.com/office/drawing/2014/main" id="{57C5AF71-06B6-9E40-AA91-3053903E2F98}"/>
                </a:ext>
              </a:extLst>
            </p:cNvPr>
            <p:cNvSpPr/>
            <p:nvPr/>
          </p:nvSpPr>
          <p:spPr>
            <a:xfrm>
              <a:off x="3636445" y="3480000"/>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cxnSp>
          <p:nvCxnSpPr>
            <p:cNvPr id="19" name="Straight Arrow Connector 18">
              <a:extLst>
                <a:ext uri="{FF2B5EF4-FFF2-40B4-BE49-F238E27FC236}">
                  <a16:creationId xmlns:a16="http://schemas.microsoft.com/office/drawing/2014/main" id="{9D566C26-DFDB-3D4A-8B25-AFE63C488573}"/>
                </a:ext>
              </a:extLst>
            </p:cNvPr>
            <p:cNvCxnSpPr>
              <a:stCxn id="16" idx="3"/>
              <a:endCxn id="17" idx="1"/>
            </p:cNvCxnSpPr>
            <p:nvPr/>
          </p:nvCxnSpPr>
          <p:spPr>
            <a:xfrm>
              <a:off x="2210794" y="3622875"/>
              <a:ext cx="318951" cy="0"/>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03D93D9-274A-9046-A490-967A07F44854}"/>
                </a:ext>
              </a:extLst>
            </p:cNvPr>
            <p:cNvCxnSpPr>
              <a:stCxn id="17" idx="3"/>
              <a:endCxn id="18" idx="1"/>
            </p:cNvCxnSpPr>
            <p:nvPr/>
          </p:nvCxnSpPr>
          <p:spPr>
            <a:xfrm>
              <a:off x="3291745" y="3622875"/>
              <a:ext cx="344700" cy="0"/>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A9A2D8BF-D5A6-7A44-B478-687D69C73A9B}"/>
                </a:ext>
              </a:extLst>
            </p:cNvPr>
            <p:cNvSpPr/>
            <p:nvPr/>
          </p:nvSpPr>
          <p:spPr>
            <a:xfrm>
              <a:off x="4720083" y="3827028"/>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22" name="Rectangle 21">
              <a:extLst>
                <a:ext uri="{FF2B5EF4-FFF2-40B4-BE49-F238E27FC236}">
                  <a16:creationId xmlns:a16="http://schemas.microsoft.com/office/drawing/2014/main" id="{7175DB6A-2F3A-6240-8C66-6A5CCD305A39}"/>
                </a:ext>
              </a:extLst>
            </p:cNvPr>
            <p:cNvSpPr/>
            <p:nvPr/>
          </p:nvSpPr>
          <p:spPr>
            <a:xfrm>
              <a:off x="4721970" y="3482944"/>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cxnSp>
          <p:nvCxnSpPr>
            <p:cNvPr id="23" name="Straight Arrow Connector 22">
              <a:extLst>
                <a:ext uri="{FF2B5EF4-FFF2-40B4-BE49-F238E27FC236}">
                  <a16:creationId xmlns:a16="http://schemas.microsoft.com/office/drawing/2014/main" id="{27AFF532-9241-1540-A444-08A7BD7610A9}"/>
                </a:ext>
              </a:extLst>
            </p:cNvPr>
            <p:cNvCxnSpPr>
              <a:stCxn id="18" idx="3"/>
              <a:endCxn id="22" idx="1"/>
            </p:cNvCxnSpPr>
            <p:nvPr/>
          </p:nvCxnSpPr>
          <p:spPr>
            <a:xfrm>
              <a:off x="4398445" y="3622875"/>
              <a:ext cx="323525" cy="2944"/>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80E9CB2A-55EC-4D4E-9958-97E215C3E989}"/>
                </a:ext>
              </a:extLst>
            </p:cNvPr>
            <p:cNvSpPr/>
            <p:nvPr/>
          </p:nvSpPr>
          <p:spPr>
            <a:xfrm>
              <a:off x="6293763" y="3828065"/>
              <a:ext cx="762000" cy="285750"/>
            </a:xfrm>
            <a:prstGeom prst="rect">
              <a:avLst/>
            </a:prstGeom>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a:latin typeface="Arial"/>
                  <a:cs typeface="Arial"/>
                </a:rPr>
                <a:t>HW</a:t>
              </a:r>
            </a:p>
          </p:txBody>
        </p:sp>
        <p:sp>
          <p:nvSpPr>
            <p:cNvPr id="25" name="Rectangle 24">
              <a:extLst>
                <a:ext uri="{FF2B5EF4-FFF2-40B4-BE49-F238E27FC236}">
                  <a16:creationId xmlns:a16="http://schemas.microsoft.com/office/drawing/2014/main" id="{7EBA1C6D-ABFE-9543-A6C4-C2BCFE147517}"/>
                </a:ext>
              </a:extLst>
            </p:cNvPr>
            <p:cNvSpPr/>
            <p:nvPr/>
          </p:nvSpPr>
          <p:spPr>
            <a:xfrm>
              <a:off x="6295650" y="3483981"/>
              <a:ext cx="762000" cy="28575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Arial"/>
                  <a:cs typeface="Arial"/>
                </a:rPr>
                <a:t>Hyper</a:t>
              </a:r>
            </a:p>
            <a:p>
              <a:pPr algn="ctr"/>
              <a:r>
                <a:rPr lang="en-US" sz="800" dirty="0">
                  <a:latin typeface="Arial"/>
                  <a:cs typeface="Arial"/>
                </a:rPr>
                <a:t>Kernel</a:t>
              </a:r>
            </a:p>
          </p:txBody>
        </p:sp>
        <p:cxnSp>
          <p:nvCxnSpPr>
            <p:cNvPr id="26" name="Straight Arrow Connector 25">
              <a:extLst>
                <a:ext uri="{FF2B5EF4-FFF2-40B4-BE49-F238E27FC236}">
                  <a16:creationId xmlns:a16="http://schemas.microsoft.com/office/drawing/2014/main" id="{F5C61F09-D83A-7247-9E09-EC829B9D66CF}"/>
                </a:ext>
              </a:extLst>
            </p:cNvPr>
            <p:cNvCxnSpPr>
              <a:stCxn id="22" idx="3"/>
              <a:endCxn id="25" idx="1"/>
            </p:cNvCxnSpPr>
            <p:nvPr/>
          </p:nvCxnSpPr>
          <p:spPr>
            <a:xfrm>
              <a:off x="5483970" y="3625819"/>
              <a:ext cx="811680" cy="1037"/>
            </a:xfrm>
            <a:prstGeom prst="straightConnector1">
              <a:avLst/>
            </a:prstGeom>
            <a:ln>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4C4641BE-0165-A746-8EA2-8E61E565F003}"/>
                </a:ext>
              </a:extLst>
            </p:cNvPr>
            <p:cNvCxnSpPr>
              <a:stCxn id="8" idx="3"/>
              <a:endCxn id="11" idx="3"/>
            </p:cNvCxnSpPr>
            <p:nvPr/>
          </p:nvCxnSpPr>
          <p:spPr>
            <a:xfrm>
              <a:off x="7234490" y="2133423"/>
              <a:ext cx="12700" cy="1668009"/>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F6C14E50-81FD-1C4A-BEFA-C51AA99E58DC}"/>
                </a:ext>
              </a:extLst>
            </p:cNvPr>
            <p:cNvCxnSpPr>
              <a:stCxn id="10" idx="3"/>
              <a:endCxn id="11" idx="3"/>
            </p:cNvCxnSpPr>
            <p:nvPr/>
          </p:nvCxnSpPr>
          <p:spPr>
            <a:xfrm>
              <a:off x="7234490" y="3240172"/>
              <a:ext cx="12700" cy="561260"/>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47D99598-1714-F747-BF46-41ED06492AD6}"/>
              </a:ext>
            </a:extLst>
          </p:cNvPr>
          <p:cNvSpPr txBox="1"/>
          <p:nvPr/>
        </p:nvSpPr>
        <p:spPr>
          <a:xfrm>
            <a:off x="2673884" y="1018952"/>
            <a:ext cx="3796232" cy="338554"/>
          </a:xfrm>
          <a:prstGeom prst="rect">
            <a:avLst/>
          </a:prstGeom>
          <a:noFill/>
        </p:spPr>
        <p:txBody>
          <a:bodyPr wrap="none" rtlCol="0">
            <a:spAutoFit/>
          </a:bodyPr>
          <a:lstStyle/>
          <a:p>
            <a:r>
              <a:rPr lang="en-US" sz="1600" dirty="0">
                <a:solidFill>
                  <a:schemeClr val="bg1"/>
                </a:solidFill>
              </a:rPr>
              <a:t>Overhead = # Stalls * average time/stall</a:t>
            </a:r>
          </a:p>
        </p:txBody>
      </p:sp>
    </p:spTree>
    <p:extLst>
      <p:ext uri="{BB962C8B-B14F-4D97-AF65-F5344CB8AC3E}">
        <p14:creationId xmlns:p14="http://schemas.microsoft.com/office/powerpoint/2010/main" val="223361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A stall results in an interrupt (aka </a:t>
            </a:r>
            <a:r>
              <a:rPr lang="en-US" dirty="0" err="1"/>
              <a:t>VMExit</a:t>
            </a:r>
            <a:r>
              <a:rPr lang="en-US" dirty="0"/>
              <a:t>)</a:t>
            </a:r>
          </a:p>
        </p:txBody>
      </p:sp>
      <p:sp>
        <p:nvSpPr>
          <p:cNvPr id="4" name="Content Placeholder 2">
            <a:extLst>
              <a:ext uri="{FF2B5EF4-FFF2-40B4-BE49-F238E27FC236}">
                <a16:creationId xmlns:a16="http://schemas.microsoft.com/office/drawing/2014/main" id="{2E27337E-F795-4747-8A1C-9C6CCBE50615}"/>
              </a:ext>
            </a:extLst>
          </p:cNvPr>
          <p:cNvSpPr txBox="1">
            <a:spLocks/>
          </p:cNvSpPr>
          <p:nvPr/>
        </p:nvSpPr>
        <p:spPr>
          <a:xfrm>
            <a:off x="198255" y="1007845"/>
            <a:ext cx="8747490" cy="3796888"/>
          </a:xfrm>
          <a:prstGeom prst="rect">
            <a:avLst/>
          </a:prstGeom>
        </p:spPr>
        <p:txBody>
          <a:bodyPr>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lang="en-US" sz="2000" dirty="0">
                <a:solidFill>
                  <a:schemeClr val="bg1"/>
                </a:solidFill>
              </a:rPr>
              <a:t>No stalls = no overhead. Machine speed.</a:t>
            </a:r>
          </a:p>
          <a:p>
            <a:pPr>
              <a:lnSpc>
                <a:spcPct val="120000"/>
              </a:lnSpc>
            </a:pPr>
            <a:r>
              <a:rPr lang="en-US" sz="2000" dirty="0">
                <a:solidFill>
                  <a:schemeClr val="bg1"/>
                </a:solidFill>
              </a:rPr>
              <a:t>Virtual vs. physical processors.  Our scheduler maps v-</a:t>
            </a:r>
            <a:r>
              <a:rPr lang="en-US" sz="2000" dirty="0" err="1">
                <a:solidFill>
                  <a:schemeClr val="bg1"/>
                </a:solidFill>
              </a:rPr>
              <a:t>cpus</a:t>
            </a:r>
            <a:r>
              <a:rPr lang="en-US" sz="2000" dirty="0">
                <a:solidFill>
                  <a:schemeClr val="bg1"/>
                </a:solidFill>
              </a:rPr>
              <a:t> to p-</a:t>
            </a:r>
            <a:r>
              <a:rPr lang="en-US" sz="2000" dirty="0" err="1">
                <a:solidFill>
                  <a:schemeClr val="bg1"/>
                </a:solidFill>
              </a:rPr>
              <a:t>cpus</a:t>
            </a:r>
            <a:endParaRPr lang="en-US" sz="2000" dirty="0">
              <a:solidFill>
                <a:schemeClr val="bg1"/>
              </a:solidFill>
            </a:endParaRPr>
          </a:p>
          <a:p>
            <a:pPr>
              <a:lnSpc>
                <a:spcPct val="120000"/>
              </a:lnSpc>
            </a:pPr>
            <a:r>
              <a:rPr lang="en-US" sz="2000" dirty="0">
                <a:solidFill>
                  <a:schemeClr val="bg1"/>
                </a:solidFill>
              </a:rPr>
              <a:t>Each stall is caused by an event that cannot be directly handled by the hardware</a:t>
            </a:r>
          </a:p>
          <a:p>
            <a:pPr>
              <a:lnSpc>
                <a:spcPct val="120000"/>
              </a:lnSpc>
            </a:pPr>
            <a:r>
              <a:rPr lang="en-US" sz="2000" dirty="0">
                <a:solidFill>
                  <a:schemeClr val="bg1"/>
                </a:solidFill>
              </a:rPr>
              <a:t>If the resource is not  accessible, hardware generates an interrupt, then HK analyzes and handles it .  The HK looks for a resolution strategy. </a:t>
            </a:r>
          </a:p>
          <a:p>
            <a:pPr>
              <a:lnSpc>
                <a:spcPct val="120000"/>
              </a:lnSpc>
            </a:pPr>
            <a:r>
              <a:rPr lang="en-US" sz="2000" dirty="0">
                <a:solidFill>
                  <a:schemeClr val="bg1"/>
                </a:solidFill>
              </a:rPr>
              <a:t>For each stall, there are constraint-based strategies - each defined by a non-linear weighted polynomial</a:t>
            </a:r>
          </a:p>
          <a:p>
            <a:pPr marL="1254125" lvl="5" indent="0">
              <a:lnSpc>
                <a:spcPct val="120000"/>
              </a:lnSpc>
              <a:buFont typeface="Arial" panose="020B0604020202020204" pitchFamily="34" charset="0"/>
              <a:buNone/>
            </a:pPr>
            <a:r>
              <a:rPr lang="en-US" sz="1800" i="1" dirty="0">
                <a:solidFill>
                  <a:schemeClr val="bg1"/>
                </a:solidFill>
              </a:rPr>
              <a:t>cost </a:t>
            </a:r>
            <a:r>
              <a:rPr lang="en-US" sz="1800" i="1" baseline="-25000" dirty="0">
                <a:solidFill>
                  <a:schemeClr val="bg1"/>
                </a:solidFill>
              </a:rPr>
              <a:t>s1</a:t>
            </a:r>
            <a:r>
              <a:rPr lang="en-US" sz="1800" i="1" dirty="0">
                <a:solidFill>
                  <a:schemeClr val="bg1"/>
                </a:solidFill>
              </a:rPr>
              <a:t> = w</a:t>
            </a:r>
            <a:r>
              <a:rPr lang="en-US" sz="1800" i="1" baseline="-25000" dirty="0">
                <a:solidFill>
                  <a:schemeClr val="bg1"/>
                </a:solidFill>
              </a:rPr>
              <a:t>1</a:t>
            </a:r>
            <a:r>
              <a:rPr lang="en-US" sz="1800" i="1" dirty="0">
                <a:solidFill>
                  <a:schemeClr val="bg1"/>
                </a:solidFill>
              </a:rPr>
              <a:t>•f</a:t>
            </a:r>
            <a:r>
              <a:rPr lang="en-US" sz="1800" i="1" baseline="-25000" dirty="0">
                <a:solidFill>
                  <a:schemeClr val="bg1"/>
                </a:solidFill>
              </a:rPr>
              <a:t>1</a:t>
            </a:r>
            <a:r>
              <a:rPr lang="en-US" sz="1800" i="1" baseline="30000" dirty="0">
                <a:solidFill>
                  <a:schemeClr val="bg1"/>
                </a:solidFill>
              </a:rPr>
              <a:t>i1</a:t>
            </a:r>
            <a:r>
              <a:rPr lang="en-US" sz="1800" i="1" dirty="0">
                <a:solidFill>
                  <a:schemeClr val="bg1"/>
                </a:solidFill>
              </a:rPr>
              <a:t> + w</a:t>
            </a:r>
            <a:r>
              <a:rPr lang="en-US" sz="1800" i="1" baseline="-25000" dirty="0">
                <a:solidFill>
                  <a:schemeClr val="bg1"/>
                </a:solidFill>
              </a:rPr>
              <a:t>2</a:t>
            </a:r>
            <a:r>
              <a:rPr lang="en-US" sz="1800" i="1" dirty="0">
                <a:solidFill>
                  <a:schemeClr val="bg1"/>
                </a:solidFill>
              </a:rPr>
              <a:t>•f</a:t>
            </a:r>
            <a:r>
              <a:rPr lang="en-US" sz="1800" i="1" baseline="-25000" dirty="0">
                <a:solidFill>
                  <a:schemeClr val="bg1"/>
                </a:solidFill>
              </a:rPr>
              <a:t>2</a:t>
            </a:r>
            <a:r>
              <a:rPr lang="en-US" sz="1800" i="1" baseline="30000" dirty="0">
                <a:solidFill>
                  <a:schemeClr val="bg1"/>
                </a:solidFill>
              </a:rPr>
              <a:t>i2 </a:t>
            </a:r>
            <a:r>
              <a:rPr lang="en-US" sz="1800" i="1" dirty="0">
                <a:solidFill>
                  <a:schemeClr val="bg1"/>
                </a:solidFill>
              </a:rPr>
              <a:t>+</a:t>
            </a:r>
            <a:r>
              <a:rPr lang="en-US" sz="1800" i="1" baseline="30000" dirty="0">
                <a:solidFill>
                  <a:schemeClr val="bg1"/>
                </a:solidFill>
              </a:rPr>
              <a:t> …</a:t>
            </a:r>
            <a:r>
              <a:rPr lang="en-US" sz="1800" i="1" dirty="0">
                <a:solidFill>
                  <a:schemeClr val="bg1"/>
                </a:solidFill>
              </a:rPr>
              <a:t> + </a:t>
            </a:r>
            <a:r>
              <a:rPr lang="en-US" sz="1800" i="1" dirty="0" err="1">
                <a:solidFill>
                  <a:schemeClr val="bg1"/>
                </a:solidFill>
              </a:rPr>
              <a:t>w</a:t>
            </a:r>
            <a:r>
              <a:rPr lang="en-US" sz="1800" i="1" baseline="-25000" dirty="0" err="1">
                <a:solidFill>
                  <a:schemeClr val="bg1"/>
                </a:solidFill>
              </a:rPr>
              <a:t>n</a:t>
            </a:r>
            <a:r>
              <a:rPr lang="en-US" sz="1800" i="1" dirty="0" err="1">
                <a:solidFill>
                  <a:schemeClr val="bg1"/>
                </a:solidFill>
              </a:rPr>
              <a:t>•f</a:t>
            </a:r>
            <a:r>
              <a:rPr lang="en-US" sz="1800" i="1" baseline="-25000" dirty="0" err="1">
                <a:solidFill>
                  <a:schemeClr val="bg1"/>
                </a:solidFill>
              </a:rPr>
              <a:t>n</a:t>
            </a:r>
            <a:r>
              <a:rPr lang="en-US" sz="1800" i="1" baseline="30000" dirty="0" err="1">
                <a:solidFill>
                  <a:schemeClr val="bg1"/>
                </a:solidFill>
              </a:rPr>
              <a:t>in</a:t>
            </a:r>
            <a:r>
              <a:rPr lang="en-US" sz="1800" i="1" baseline="30000" dirty="0">
                <a:solidFill>
                  <a:schemeClr val="bg1"/>
                </a:solidFill>
              </a:rPr>
              <a:t> </a:t>
            </a:r>
          </a:p>
          <a:p>
            <a:pPr marL="1254125" lvl="5" indent="0">
              <a:lnSpc>
                <a:spcPct val="120000"/>
              </a:lnSpc>
              <a:buFont typeface="Arial" panose="020B0604020202020204" pitchFamily="34" charset="0"/>
              <a:buNone/>
            </a:pPr>
            <a:r>
              <a:rPr lang="en-US" sz="1800" i="1" dirty="0">
                <a:solidFill>
                  <a:schemeClr val="bg1"/>
                </a:solidFill>
              </a:rPr>
              <a:t>cost</a:t>
            </a:r>
            <a:r>
              <a:rPr lang="en-US" sz="1800" i="1" baseline="-25000" dirty="0">
                <a:solidFill>
                  <a:schemeClr val="bg1"/>
                </a:solidFill>
              </a:rPr>
              <a:t> s2</a:t>
            </a:r>
            <a:r>
              <a:rPr lang="en-US" sz="1800" i="1" dirty="0">
                <a:solidFill>
                  <a:schemeClr val="bg1"/>
                </a:solidFill>
              </a:rPr>
              <a:t> = w</a:t>
            </a:r>
            <a:r>
              <a:rPr lang="en-US" sz="1800" i="1" baseline="-25000" dirty="0">
                <a:solidFill>
                  <a:schemeClr val="bg1"/>
                </a:solidFill>
              </a:rPr>
              <a:t>1</a:t>
            </a:r>
            <a:r>
              <a:rPr lang="en-US" sz="1800" i="1" dirty="0">
                <a:solidFill>
                  <a:schemeClr val="bg1"/>
                </a:solidFill>
              </a:rPr>
              <a:t>•f</a:t>
            </a:r>
            <a:r>
              <a:rPr lang="en-US" sz="1800" i="1" baseline="-25000" dirty="0">
                <a:solidFill>
                  <a:schemeClr val="bg1"/>
                </a:solidFill>
              </a:rPr>
              <a:t>1</a:t>
            </a:r>
            <a:r>
              <a:rPr lang="en-US" sz="1800" i="1" baseline="30000" dirty="0">
                <a:solidFill>
                  <a:schemeClr val="bg1"/>
                </a:solidFill>
              </a:rPr>
              <a:t>i1</a:t>
            </a:r>
            <a:r>
              <a:rPr lang="en-US" sz="1800" i="1" dirty="0">
                <a:solidFill>
                  <a:schemeClr val="bg1"/>
                </a:solidFill>
              </a:rPr>
              <a:t> + w</a:t>
            </a:r>
            <a:r>
              <a:rPr lang="en-US" sz="1800" i="1" baseline="-25000" dirty="0">
                <a:solidFill>
                  <a:schemeClr val="bg1"/>
                </a:solidFill>
              </a:rPr>
              <a:t>2</a:t>
            </a:r>
            <a:r>
              <a:rPr lang="en-US" sz="1800" i="1" dirty="0">
                <a:solidFill>
                  <a:schemeClr val="bg1"/>
                </a:solidFill>
              </a:rPr>
              <a:t>•f</a:t>
            </a:r>
            <a:r>
              <a:rPr lang="en-US" sz="1800" i="1" baseline="-25000" dirty="0">
                <a:solidFill>
                  <a:schemeClr val="bg1"/>
                </a:solidFill>
              </a:rPr>
              <a:t>2</a:t>
            </a:r>
            <a:r>
              <a:rPr lang="en-US" sz="1800" i="1" baseline="30000" dirty="0">
                <a:solidFill>
                  <a:schemeClr val="bg1"/>
                </a:solidFill>
              </a:rPr>
              <a:t>i2 </a:t>
            </a:r>
            <a:r>
              <a:rPr lang="en-US" sz="1800" i="1" dirty="0">
                <a:solidFill>
                  <a:schemeClr val="bg1"/>
                </a:solidFill>
              </a:rPr>
              <a:t>+</a:t>
            </a:r>
            <a:r>
              <a:rPr lang="en-US" sz="1800" i="1" baseline="30000" dirty="0">
                <a:solidFill>
                  <a:schemeClr val="bg1"/>
                </a:solidFill>
              </a:rPr>
              <a:t> …  </a:t>
            </a:r>
            <a:r>
              <a:rPr lang="en-US" sz="1800" i="1" dirty="0">
                <a:solidFill>
                  <a:schemeClr val="bg1"/>
                </a:solidFill>
              </a:rPr>
              <a:t>+</a:t>
            </a:r>
            <a:r>
              <a:rPr lang="en-US" sz="1800" i="1" baseline="30000" dirty="0">
                <a:solidFill>
                  <a:schemeClr val="bg1"/>
                </a:solidFill>
              </a:rPr>
              <a:t> </a:t>
            </a:r>
            <a:r>
              <a:rPr lang="en-US" sz="1800" i="1" dirty="0" err="1">
                <a:solidFill>
                  <a:schemeClr val="bg1"/>
                </a:solidFill>
              </a:rPr>
              <a:t>w</a:t>
            </a:r>
            <a:r>
              <a:rPr lang="en-US" sz="1800" i="1" baseline="-25000" dirty="0" err="1">
                <a:solidFill>
                  <a:schemeClr val="bg1"/>
                </a:solidFill>
              </a:rPr>
              <a:t>n</a:t>
            </a:r>
            <a:r>
              <a:rPr lang="en-US" sz="1800" i="1" dirty="0" err="1">
                <a:solidFill>
                  <a:schemeClr val="bg1"/>
                </a:solidFill>
              </a:rPr>
              <a:t>•f</a:t>
            </a:r>
            <a:r>
              <a:rPr lang="en-US" sz="1800" i="1" baseline="-25000" dirty="0" err="1">
                <a:solidFill>
                  <a:schemeClr val="bg1"/>
                </a:solidFill>
              </a:rPr>
              <a:t>n</a:t>
            </a:r>
            <a:r>
              <a:rPr lang="en-US" sz="1800" i="1" baseline="30000" dirty="0" err="1">
                <a:solidFill>
                  <a:schemeClr val="bg1"/>
                </a:solidFill>
              </a:rPr>
              <a:t>in</a:t>
            </a:r>
            <a:r>
              <a:rPr lang="en-US" sz="1800" i="1" baseline="30000" dirty="0">
                <a:solidFill>
                  <a:schemeClr val="bg1"/>
                </a:solidFill>
              </a:rPr>
              <a:t> </a:t>
            </a:r>
          </a:p>
          <a:p>
            <a:pPr marL="1254125" lvl="5" indent="0">
              <a:lnSpc>
                <a:spcPct val="120000"/>
              </a:lnSpc>
              <a:buFont typeface="Arial" panose="020B0604020202020204" pitchFamily="34" charset="0"/>
              <a:buNone/>
            </a:pPr>
            <a:r>
              <a:rPr lang="en-US" sz="1800" i="1" dirty="0">
                <a:solidFill>
                  <a:schemeClr val="bg1"/>
                </a:solidFill>
              </a:rPr>
              <a:t>cost </a:t>
            </a:r>
            <a:r>
              <a:rPr lang="en-US" sz="1200" i="1" dirty="0">
                <a:solidFill>
                  <a:schemeClr val="bg1"/>
                </a:solidFill>
              </a:rPr>
              <a:t>selected</a:t>
            </a:r>
            <a:r>
              <a:rPr lang="en-US" sz="1800" i="1" dirty="0">
                <a:solidFill>
                  <a:schemeClr val="bg1"/>
                </a:solidFill>
              </a:rPr>
              <a:t> = min(costs)</a:t>
            </a:r>
          </a:p>
          <a:p>
            <a:pPr marL="285750" lvl="1" indent="-285750">
              <a:lnSpc>
                <a:spcPct val="120000"/>
              </a:lnSpc>
            </a:pPr>
            <a:r>
              <a:rPr lang="en-US" sz="2000" dirty="0">
                <a:solidFill>
                  <a:schemeClr val="bg1"/>
                </a:solidFill>
                <a:ea typeface="ＭＳ Ｐゴシック" charset="0"/>
                <a:cs typeface="ＭＳ Ｐゴシック" charset="0"/>
              </a:rPr>
              <a:t>Note: It’s mostly multiplying and adding</a:t>
            </a:r>
          </a:p>
          <a:p>
            <a:pPr marL="285750" lvl="1" indent="-285750">
              <a:lnSpc>
                <a:spcPct val="120000"/>
              </a:lnSpc>
            </a:pPr>
            <a:r>
              <a:rPr lang="en-US" sz="2000" dirty="0">
                <a:solidFill>
                  <a:schemeClr val="bg1"/>
                </a:solidFill>
                <a:ea typeface="ＭＳ Ｐゴシック" charset="0"/>
                <a:cs typeface="ＭＳ Ｐゴシック" charset="0"/>
              </a:rPr>
              <a:t>We update local state as strategy decisions are acted upon  </a:t>
            </a:r>
          </a:p>
          <a:p>
            <a:pPr marL="285750" lvl="1" indent="-285750">
              <a:lnSpc>
                <a:spcPct val="120000"/>
              </a:lnSpc>
            </a:pPr>
            <a:r>
              <a:rPr lang="en-US" sz="2000" dirty="0">
                <a:solidFill>
                  <a:schemeClr val="bg1"/>
                </a:solidFill>
                <a:ea typeface="ＭＳ Ｐゴシック" charset="0"/>
                <a:cs typeface="ＭＳ Ｐゴシック" charset="0"/>
              </a:rPr>
              <a:t>Hyperkernel instances negotiate with each other</a:t>
            </a:r>
          </a:p>
          <a:p>
            <a:pPr marL="285750" lvl="1" indent="-285750">
              <a:lnSpc>
                <a:spcPct val="120000"/>
              </a:lnSpc>
            </a:pPr>
            <a:r>
              <a:rPr lang="en-US" sz="2000" dirty="0">
                <a:solidFill>
                  <a:schemeClr val="bg1"/>
                </a:solidFill>
                <a:ea typeface="ＭＳ Ｐゴシック" charset="0"/>
                <a:cs typeface="ＭＳ Ｐゴシック" charset="0"/>
              </a:rPr>
              <a:t>It’s continuously operating machine learning</a:t>
            </a:r>
            <a:r>
              <a:rPr lang="en-US" sz="2000">
                <a:solidFill>
                  <a:schemeClr val="bg1"/>
                </a:solidFill>
                <a:ea typeface="ＭＳ Ｐゴシック" charset="0"/>
                <a:cs typeface="ＭＳ Ｐゴシック" charset="0"/>
              </a:rPr>
              <a:t>, with an infinite </a:t>
            </a:r>
            <a:r>
              <a:rPr lang="en-US" sz="2000" dirty="0">
                <a:solidFill>
                  <a:schemeClr val="bg1"/>
                </a:solidFill>
                <a:ea typeface="ＭＳ Ｐゴシック" charset="0"/>
                <a:cs typeface="ＭＳ Ｐゴシック" charset="0"/>
              </a:rPr>
              <a:t>training stream, and self-tuning as it goes along. No stale information to manage or clean up.</a:t>
            </a:r>
          </a:p>
        </p:txBody>
      </p:sp>
    </p:spTree>
    <p:extLst>
      <p:ext uri="{BB962C8B-B14F-4D97-AF65-F5344CB8AC3E}">
        <p14:creationId xmlns:p14="http://schemas.microsoft.com/office/powerpoint/2010/main" val="157286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A20EE9-18B4-6E4D-A906-9AFEAFF26A27}"/>
              </a:ext>
            </a:extLst>
          </p:cNvPr>
          <p:cNvSpPr>
            <a:spLocks noGrp="1"/>
          </p:cNvSpPr>
          <p:nvPr>
            <p:ph idx="1"/>
          </p:nvPr>
        </p:nvSpPr>
        <p:spPr>
          <a:xfrm>
            <a:off x="457200" y="971550"/>
            <a:ext cx="8229600" cy="3733800"/>
          </a:xfrm>
        </p:spPr>
        <p:txBody>
          <a:bodyPr>
            <a:noAutofit/>
          </a:bodyPr>
          <a:lstStyle/>
          <a:p>
            <a:pPr>
              <a:lnSpc>
                <a:spcPct val="100000"/>
              </a:lnSpc>
            </a:pPr>
            <a:r>
              <a:rPr lang="en-US" sz="1800" dirty="0"/>
              <a:t>When a node makes a migration decision, we record what we did; i.e. we learn.  As a result of uncertainty, we cannot require perfect knowledge of the overall state of the system. </a:t>
            </a:r>
          </a:p>
          <a:p>
            <a:pPr>
              <a:lnSpc>
                <a:spcPct val="100000"/>
              </a:lnSpc>
            </a:pPr>
            <a:r>
              <a:rPr lang="en-US" sz="1800" dirty="0"/>
              <a:t>We have several measures of performance.  One example:</a:t>
            </a:r>
          </a:p>
          <a:p>
            <a:pPr marL="0" indent="0" algn="ctr">
              <a:lnSpc>
                <a:spcPct val="100000"/>
              </a:lnSpc>
              <a:buNone/>
            </a:pPr>
            <a:r>
              <a:rPr lang="en-US" sz="1800" dirty="0"/>
              <a:t>Goodness = net-guest-thread-execution-time / #stalls</a:t>
            </a:r>
          </a:p>
          <a:p>
            <a:pPr marL="0" indent="0" algn="ctr">
              <a:lnSpc>
                <a:spcPct val="100000"/>
              </a:lnSpc>
              <a:spcBef>
                <a:spcPts val="0"/>
              </a:spcBef>
              <a:buNone/>
            </a:pPr>
            <a:r>
              <a:rPr lang="en-US" sz="1400" dirty="0"/>
              <a:t>[If goodness is low, we need to make decisions to </a:t>
            </a:r>
          </a:p>
          <a:p>
            <a:pPr marL="0" indent="0" algn="ctr">
              <a:lnSpc>
                <a:spcPct val="100000"/>
              </a:lnSpc>
              <a:spcBef>
                <a:spcPts val="0"/>
              </a:spcBef>
              <a:buNone/>
            </a:pPr>
            <a:r>
              <a:rPr lang="en-US" sz="1400" dirty="0"/>
              <a:t>improve guest-thread execution time relative to #stalls]</a:t>
            </a:r>
          </a:p>
          <a:p>
            <a:pPr>
              <a:lnSpc>
                <a:spcPct val="100000"/>
              </a:lnSpc>
            </a:pPr>
            <a:r>
              <a:rPr lang="en-US" sz="1800" dirty="0"/>
              <a:t>To improve performance, threads accessing the same set of pages should be co-located with each other and with the pages they reference.</a:t>
            </a:r>
          </a:p>
          <a:p>
            <a:pPr>
              <a:lnSpc>
                <a:spcPct val="100000"/>
              </a:lnSpc>
            </a:pPr>
            <a:r>
              <a:rPr lang="en-US" sz="1800" dirty="0"/>
              <a:t>At the same time, it’s probably a bad idea to break up working sets that are working well.</a:t>
            </a:r>
          </a:p>
          <a:p>
            <a:pPr>
              <a:lnSpc>
                <a:spcPct val="100000"/>
              </a:lnSpc>
            </a:pPr>
            <a:r>
              <a:rPr lang="en-US" sz="1800" dirty="0"/>
              <a:t>But, there are exceptions to everything.</a:t>
            </a:r>
          </a:p>
        </p:txBody>
      </p:sp>
      <p:sp>
        <p:nvSpPr>
          <p:cNvPr id="3" name="Title 2">
            <a:extLst>
              <a:ext uri="{FF2B5EF4-FFF2-40B4-BE49-F238E27FC236}">
                <a16:creationId xmlns:a16="http://schemas.microsoft.com/office/drawing/2014/main" id="{3FC4330A-F7CF-124A-91A1-DCAE64C1026D}"/>
              </a:ext>
            </a:extLst>
          </p:cNvPr>
          <p:cNvSpPr>
            <a:spLocks noGrp="1"/>
          </p:cNvSpPr>
          <p:nvPr>
            <p:ph type="title"/>
          </p:nvPr>
        </p:nvSpPr>
        <p:spPr/>
        <p:txBody>
          <a:bodyPr/>
          <a:lstStyle/>
          <a:p>
            <a:r>
              <a:rPr lang="en-US" dirty="0"/>
              <a:t>Machine Learning</a:t>
            </a:r>
          </a:p>
        </p:txBody>
      </p:sp>
    </p:spTree>
    <p:extLst>
      <p:ext uri="{BB962C8B-B14F-4D97-AF65-F5344CB8AC3E}">
        <p14:creationId xmlns:p14="http://schemas.microsoft.com/office/powerpoint/2010/main" val="2768929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8F8-19EC-5446-A9FD-B818A388B715}"/>
              </a:ext>
            </a:extLst>
          </p:cNvPr>
          <p:cNvSpPr>
            <a:spLocks noGrp="1"/>
          </p:cNvSpPr>
          <p:nvPr>
            <p:ph type="title"/>
          </p:nvPr>
        </p:nvSpPr>
        <p:spPr>
          <a:xfrm>
            <a:off x="457200" y="38100"/>
            <a:ext cx="8229600" cy="857250"/>
          </a:xfrm>
        </p:spPr>
        <p:txBody>
          <a:bodyPr/>
          <a:lstStyle/>
          <a:p>
            <a:r>
              <a:rPr lang="en-US" dirty="0"/>
              <a:t>Treatment of I/O</a:t>
            </a:r>
          </a:p>
        </p:txBody>
      </p:sp>
      <p:sp>
        <p:nvSpPr>
          <p:cNvPr id="4" name="TextBox 3">
            <a:extLst>
              <a:ext uri="{FF2B5EF4-FFF2-40B4-BE49-F238E27FC236}">
                <a16:creationId xmlns:a16="http://schemas.microsoft.com/office/drawing/2014/main" id="{64AA8D07-B313-4C40-94ED-A0F048DA33C0}"/>
              </a:ext>
            </a:extLst>
          </p:cNvPr>
          <p:cNvSpPr txBox="1"/>
          <p:nvPr/>
        </p:nvSpPr>
        <p:spPr>
          <a:xfrm>
            <a:off x="266700" y="847217"/>
            <a:ext cx="8801100" cy="231454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36538" indent="-227013">
              <a:lnSpc>
                <a:spcPct val="150000"/>
              </a:lnSpc>
              <a:buFont typeface="Arial" panose="020B0604020202020204" pitchFamily="34" charset="0"/>
              <a:buChar char="•"/>
            </a:pPr>
            <a:r>
              <a:rPr lang="en-US" sz="1400" dirty="0">
                <a:solidFill>
                  <a:schemeClr val="bg1"/>
                </a:solidFill>
              </a:rPr>
              <a:t>Reminder: We choose to </a:t>
            </a:r>
            <a:r>
              <a:rPr lang="en-US" sz="1400" i="1" dirty="0">
                <a:solidFill>
                  <a:schemeClr val="bg1"/>
                </a:solidFill>
              </a:rPr>
              <a:t>never</a:t>
            </a:r>
            <a:r>
              <a:rPr lang="en-US" sz="1400" dirty="0">
                <a:solidFill>
                  <a:schemeClr val="bg1"/>
                </a:solidFill>
              </a:rPr>
              <a:t> modify the OS</a:t>
            </a:r>
          </a:p>
          <a:p>
            <a:pPr marL="236538" indent="-227013">
              <a:lnSpc>
                <a:spcPct val="150000"/>
              </a:lnSpc>
              <a:buFont typeface="Arial" panose="020B0604020202020204" pitchFamily="34" charset="0"/>
              <a:buChar char="•"/>
            </a:pPr>
            <a:r>
              <a:rPr lang="en-US" sz="1400" dirty="0">
                <a:solidFill>
                  <a:schemeClr val="bg1"/>
                </a:solidFill>
              </a:rPr>
              <a:t>The Guest Operating System runs as if all I/O were local – a virtual motherboard (except remote FS)</a:t>
            </a:r>
          </a:p>
          <a:p>
            <a:pPr marL="236538" indent="-227013">
              <a:lnSpc>
                <a:spcPct val="150000"/>
              </a:lnSpc>
              <a:buFont typeface="Arial" panose="020B0604020202020204" pitchFamily="34" charset="0"/>
              <a:buChar char="•"/>
            </a:pPr>
            <a:r>
              <a:rPr lang="en-US" sz="1400" dirty="0">
                <a:solidFill>
                  <a:schemeClr val="bg1"/>
                </a:solidFill>
              </a:rPr>
              <a:t>But, it’s a distributed system.  We can virtualize I/O devices and use existing distributed file system techniques in addition to manipulating PTE’s and moving guest pages to nodes containing physical devices.</a:t>
            </a:r>
          </a:p>
          <a:p>
            <a:pPr marL="236538" indent="-227013">
              <a:lnSpc>
                <a:spcPct val="150000"/>
              </a:lnSpc>
              <a:buFont typeface="Arial" panose="020B0604020202020204" pitchFamily="34" charset="0"/>
              <a:buChar char="•"/>
            </a:pPr>
            <a:r>
              <a:rPr lang="en-US" sz="1400" dirty="0">
                <a:solidFill>
                  <a:schemeClr val="bg1"/>
                </a:solidFill>
              </a:rPr>
              <a:t>The interconnects today are fast</a:t>
            </a:r>
          </a:p>
          <a:p>
            <a:pPr marL="236538" indent="-227013">
              <a:lnSpc>
                <a:spcPct val="150000"/>
              </a:lnSpc>
              <a:buFont typeface="Arial" panose="020B0604020202020204" pitchFamily="34" charset="0"/>
              <a:buChar char="•"/>
            </a:pPr>
            <a:r>
              <a:rPr lang="en-US" sz="1400" dirty="0">
                <a:solidFill>
                  <a:schemeClr val="bg1"/>
                </a:solidFill>
              </a:rPr>
              <a:t>We use several techniques:</a:t>
            </a:r>
          </a:p>
        </p:txBody>
      </p:sp>
      <p:sp>
        <p:nvSpPr>
          <p:cNvPr id="6" name="TextBox 5">
            <a:extLst>
              <a:ext uri="{FF2B5EF4-FFF2-40B4-BE49-F238E27FC236}">
                <a16:creationId xmlns:a16="http://schemas.microsoft.com/office/drawing/2014/main" id="{6DD7E876-BCF4-7744-8D64-AFADCC2B6585}"/>
              </a:ext>
            </a:extLst>
          </p:cNvPr>
          <p:cNvSpPr txBox="1"/>
          <p:nvPr/>
        </p:nvSpPr>
        <p:spPr>
          <a:xfrm>
            <a:off x="304800" y="3133320"/>
            <a:ext cx="4267200" cy="1669368"/>
          </a:xfrm>
          <a:prstGeom prst="rect">
            <a:avLst/>
          </a:prstGeom>
          <a:noFill/>
        </p:spPr>
        <p:txBody>
          <a:bodyPr wrap="square" rtlCol="0">
            <a:spAutoFit/>
          </a:bodyPr>
          <a:lstStyle/>
          <a:p>
            <a:pPr marL="809625" lvl="1" indent="-457200">
              <a:lnSpc>
                <a:spcPct val="150000"/>
              </a:lnSpc>
              <a:buFont typeface="+mj-lt"/>
              <a:buAutoNum type="arabicPeriod"/>
            </a:pPr>
            <a:r>
              <a:rPr lang="en-US" sz="1400" dirty="0">
                <a:solidFill>
                  <a:schemeClr val="bg1"/>
                </a:solidFill>
              </a:rPr>
              <a:t>Remote execution of I/O</a:t>
            </a:r>
          </a:p>
          <a:p>
            <a:pPr marL="809625" lvl="1" indent="-457200">
              <a:lnSpc>
                <a:spcPct val="150000"/>
              </a:lnSpc>
              <a:buFont typeface="+mj-lt"/>
              <a:buAutoNum type="arabicPeriod"/>
            </a:pPr>
            <a:r>
              <a:rPr lang="en-US" sz="1400" dirty="0">
                <a:solidFill>
                  <a:schemeClr val="bg1"/>
                </a:solidFill>
              </a:rPr>
              <a:t>Remote I/O buffers</a:t>
            </a:r>
          </a:p>
          <a:p>
            <a:pPr marL="809625" lvl="1" indent="-457200">
              <a:lnSpc>
                <a:spcPct val="150000"/>
              </a:lnSpc>
              <a:buFont typeface="+mj-lt"/>
              <a:buAutoNum type="arabicPeriod"/>
            </a:pPr>
            <a:r>
              <a:rPr lang="en-US" sz="1400" dirty="0">
                <a:solidFill>
                  <a:schemeClr val="bg1"/>
                </a:solidFill>
              </a:rPr>
              <a:t>Remote interrupt delivery</a:t>
            </a:r>
          </a:p>
          <a:p>
            <a:pPr marL="809625" lvl="1" indent="-457200">
              <a:lnSpc>
                <a:spcPct val="150000"/>
              </a:lnSpc>
              <a:buFont typeface="+mj-lt"/>
              <a:buAutoNum type="arabicPeriod"/>
            </a:pPr>
            <a:r>
              <a:rPr lang="en-US" sz="1400" i="1" dirty="0">
                <a:solidFill>
                  <a:schemeClr val="bg1"/>
                </a:solidFill>
              </a:rPr>
              <a:t>Chained I/O </a:t>
            </a:r>
            <a:r>
              <a:rPr lang="en-US" sz="1400" dirty="0">
                <a:solidFill>
                  <a:schemeClr val="bg1"/>
                </a:solidFill>
              </a:rPr>
              <a:t>ops to minimize OH</a:t>
            </a:r>
          </a:p>
          <a:p>
            <a:pPr marL="809625" lvl="1" indent="-457200">
              <a:lnSpc>
                <a:spcPct val="150000"/>
              </a:lnSpc>
              <a:buFont typeface="+mj-lt"/>
              <a:buAutoNum type="arabicPeriod"/>
            </a:pPr>
            <a:r>
              <a:rPr lang="en-US" sz="1400" dirty="0">
                <a:solidFill>
                  <a:schemeClr val="bg1"/>
                </a:solidFill>
              </a:rPr>
              <a:t>Manipulation of 2</a:t>
            </a:r>
            <a:r>
              <a:rPr lang="en-US" sz="1400" baseline="30000" dirty="0">
                <a:solidFill>
                  <a:schemeClr val="bg1"/>
                </a:solidFill>
              </a:rPr>
              <a:t>nd</a:t>
            </a:r>
            <a:r>
              <a:rPr lang="en-US" sz="1400" dirty="0">
                <a:solidFill>
                  <a:schemeClr val="bg1"/>
                </a:solidFill>
              </a:rPr>
              <a:t> level PTE’s</a:t>
            </a:r>
          </a:p>
        </p:txBody>
      </p:sp>
      <p:sp>
        <p:nvSpPr>
          <p:cNvPr id="7" name="TextBox 6">
            <a:extLst>
              <a:ext uri="{FF2B5EF4-FFF2-40B4-BE49-F238E27FC236}">
                <a16:creationId xmlns:a16="http://schemas.microsoft.com/office/drawing/2014/main" id="{D085B8F7-6D68-6242-AB7D-669604E0B33B}"/>
              </a:ext>
            </a:extLst>
          </p:cNvPr>
          <p:cNvSpPr txBox="1"/>
          <p:nvPr/>
        </p:nvSpPr>
        <p:spPr>
          <a:xfrm>
            <a:off x="4572000" y="3133320"/>
            <a:ext cx="4267200" cy="1669368"/>
          </a:xfrm>
          <a:prstGeom prst="rect">
            <a:avLst/>
          </a:prstGeom>
          <a:noFill/>
        </p:spPr>
        <p:txBody>
          <a:bodyPr wrap="square" rtlCol="0">
            <a:spAutoFit/>
          </a:bodyPr>
          <a:lstStyle/>
          <a:p>
            <a:pPr marL="809625" lvl="1" indent="-457200">
              <a:lnSpc>
                <a:spcPct val="150000"/>
              </a:lnSpc>
              <a:buFont typeface="+mj-lt"/>
              <a:buAutoNum type="arabicPeriod" startAt="6"/>
            </a:pPr>
            <a:r>
              <a:rPr lang="en-US" sz="1400" dirty="0">
                <a:solidFill>
                  <a:schemeClr val="bg1"/>
                </a:solidFill>
              </a:rPr>
              <a:t>Migration of processors</a:t>
            </a:r>
          </a:p>
          <a:p>
            <a:pPr marL="809625" lvl="1" indent="-457200">
              <a:lnSpc>
                <a:spcPct val="150000"/>
              </a:lnSpc>
              <a:buFont typeface="+mj-lt"/>
              <a:buAutoNum type="arabicPeriod" startAt="6"/>
            </a:pPr>
            <a:r>
              <a:rPr lang="en-US" sz="1400" dirty="0">
                <a:solidFill>
                  <a:schemeClr val="bg1"/>
                </a:solidFill>
              </a:rPr>
              <a:t>Migration of completed buffers</a:t>
            </a:r>
          </a:p>
          <a:p>
            <a:pPr marL="809625" lvl="1" indent="-457200">
              <a:lnSpc>
                <a:spcPct val="150000"/>
              </a:lnSpc>
              <a:buFont typeface="+mj-lt"/>
              <a:buAutoNum type="arabicPeriod" startAt="6"/>
            </a:pPr>
            <a:r>
              <a:rPr lang="en-US" sz="1400" dirty="0">
                <a:solidFill>
                  <a:schemeClr val="bg1"/>
                </a:solidFill>
              </a:rPr>
              <a:t>Asynchronous I/O when possible</a:t>
            </a:r>
          </a:p>
          <a:p>
            <a:pPr marL="809625" lvl="1" indent="-457200">
              <a:lnSpc>
                <a:spcPct val="150000"/>
              </a:lnSpc>
              <a:buFont typeface="+mj-lt"/>
              <a:buAutoNum type="arabicPeriod" startAt="6"/>
            </a:pPr>
            <a:r>
              <a:rPr lang="en-US" sz="1400" dirty="0">
                <a:solidFill>
                  <a:schemeClr val="bg1"/>
                </a:solidFill>
              </a:rPr>
              <a:t>Event-driven I/O</a:t>
            </a:r>
          </a:p>
          <a:p>
            <a:pPr marL="809625" lvl="1" indent="-457200">
              <a:lnSpc>
                <a:spcPct val="150000"/>
              </a:lnSpc>
              <a:buFont typeface="+mj-lt"/>
              <a:buAutoNum type="arabicPeriod" startAt="6"/>
            </a:pPr>
            <a:r>
              <a:rPr lang="en-US" sz="1400" dirty="0">
                <a:solidFill>
                  <a:schemeClr val="bg1"/>
                </a:solidFill>
              </a:rPr>
              <a:t>Deferred I/O completion</a:t>
            </a:r>
          </a:p>
        </p:txBody>
      </p:sp>
    </p:spTree>
    <p:extLst>
      <p:ext uri="{BB962C8B-B14F-4D97-AF65-F5344CB8AC3E}">
        <p14:creationId xmlns:p14="http://schemas.microsoft.com/office/powerpoint/2010/main" val="79191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8F8-19EC-5446-A9FD-B818A388B715}"/>
              </a:ext>
            </a:extLst>
          </p:cNvPr>
          <p:cNvSpPr>
            <a:spLocks noGrp="1"/>
          </p:cNvSpPr>
          <p:nvPr>
            <p:ph type="title"/>
          </p:nvPr>
        </p:nvSpPr>
        <p:spPr>
          <a:xfrm>
            <a:off x="457200" y="38100"/>
            <a:ext cx="8229600" cy="857250"/>
          </a:xfrm>
        </p:spPr>
        <p:txBody>
          <a:bodyPr/>
          <a:lstStyle/>
          <a:p>
            <a:r>
              <a:rPr lang="en-US" dirty="0"/>
              <a:t>Problem: Firewalled Schedulers</a:t>
            </a:r>
          </a:p>
        </p:txBody>
      </p:sp>
      <p:sp>
        <p:nvSpPr>
          <p:cNvPr id="3" name="TextBox 2">
            <a:extLst>
              <a:ext uri="{FF2B5EF4-FFF2-40B4-BE49-F238E27FC236}">
                <a16:creationId xmlns:a16="http://schemas.microsoft.com/office/drawing/2014/main" id="{DC983F9C-E77F-2C43-892A-C0FA07AD79C9}"/>
              </a:ext>
            </a:extLst>
          </p:cNvPr>
          <p:cNvSpPr txBox="1"/>
          <p:nvPr/>
        </p:nvSpPr>
        <p:spPr>
          <a:xfrm>
            <a:off x="228600" y="1441329"/>
            <a:ext cx="3667991" cy="326698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457200" indent="-457200">
              <a:lnSpc>
                <a:spcPct val="150000"/>
              </a:lnSpc>
              <a:buFont typeface="+mj-lt"/>
              <a:buAutoNum type="arabicPeriod"/>
            </a:pPr>
            <a:r>
              <a:rPr lang="en-US" sz="2000" dirty="0">
                <a:solidFill>
                  <a:schemeClr val="bg1"/>
                </a:solidFill>
              </a:rPr>
              <a:t>Processor Microcode</a:t>
            </a:r>
          </a:p>
          <a:p>
            <a:pPr marL="457200" indent="-457200">
              <a:lnSpc>
                <a:spcPct val="150000"/>
              </a:lnSpc>
              <a:buFont typeface="+mj-lt"/>
              <a:buAutoNum type="arabicPeriod"/>
            </a:pPr>
            <a:r>
              <a:rPr lang="en-US" sz="2000" dirty="0">
                <a:solidFill>
                  <a:schemeClr val="bg1"/>
                </a:solidFill>
              </a:rPr>
              <a:t>Host OS Scheduler</a:t>
            </a:r>
          </a:p>
          <a:p>
            <a:pPr marL="457200" indent="-457200">
              <a:lnSpc>
                <a:spcPct val="150000"/>
              </a:lnSpc>
              <a:buFont typeface="+mj-lt"/>
              <a:buAutoNum type="arabicPeriod"/>
            </a:pPr>
            <a:r>
              <a:rPr lang="en-US" sz="2000" dirty="0">
                <a:solidFill>
                  <a:schemeClr val="bg1"/>
                </a:solidFill>
              </a:rPr>
              <a:t>TidalScale Scheduler</a:t>
            </a:r>
          </a:p>
          <a:p>
            <a:pPr marL="457200" indent="-457200">
              <a:lnSpc>
                <a:spcPct val="150000"/>
              </a:lnSpc>
              <a:buFont typeface="+mj-lt"/>
              <a:buAutoNum type="arabicPeriod"/>
            </a:pPr>
            <a:r>
              <a:rPr lang="en-US" sz="2000" dirty="0">
                <a:solidFill>
                  <a:schemeClr val="bg1"/>
                </a:solidFill>
              </a:rPr>
              <a:t>Guest OS Scheduler</a:t>
            </a:r>
          </a:p>
          <a:p>
            <a:pPr marL="457200" indent="-457200">
              <a:lnSpc>
                <a:spcPct val="150000"/>
              </a:lnSpc>
              <a:buFont typeface="+mj-lt"/>
              <a:buAutoNum type="arabicPeriod"/>
            </a:pPr>
            <a:r>
              <a:rPr lang="en-US" sz="2000" dirty="0">
                <a:solidFill>
                  <a:schemeClr val="bg1"/>
                </a:solidFill>
              </a:rPr>
              <a:t>DB Scheduler </a:t>
            </a:r>
          </a:p>
          <a:p>
            <a:pPr marL="457200" indent="-457200">
              <a:lnSpc>
                <a:spcPct val="150000"/>
              </a:lnSpc>
              <a:buFont typeface="+mj-lt"/>
              <a:buAutoNum type="arabicPeriod"/>
            </a:pPr>
            <a:r>
              <a:rPr lang="en-US" sz="2000" dirty="0">
                <a:solidFill>
                  <a:schemeClr val="bg1"/>
                </a:solidFill>
              </a:rPr>
              <a:t>Intra-process app scheduler</a:t>
            </a:r>
          </a:p>
        </p:txBody>
      </p:sp>
      <p:sp>
        <p:nvSpPr>
          <p:cNvPr id="4" name="Right Brace 3">
            <a:extLst>
              <a:ext uri="{FF2B5EF4-FFF2-40B4-BE49-F238E27FC236}">
                <a16:creationId xmlns:a16="http://schemas.microsoft.com/office/drawing/2014/main" id="{A916CBE1-8A3A-074C-96D9-52840CE9D706}"/>
              </a:ext>
            </a:extLst>
          </p:cNvPr>
          <p:cNvSpPr/>
          <p:nvPr/>
        </p:nvSpPr>
        <p:spPr>
          <a:xfrm>
            <a:off x="4191000" y="1464021"/>
            <a:ext cx="457200" cy="2761539"/>
          </a:xfrm>
          <a:prstGeom prst="rightBrace">
            <a:avLst>
              <a:gd name="adj1" fmla="val 8333"/>
              <a:gd name="adj2" fmla="val 50376"/>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76200"/>
              <a:solidFill>
                <a:schemeClr val="accent1"/>
              </a:solidFill>
              <a:effectLst>
                <a:outerShdw blurRad="38100" dist="25400" dir="5400000" algn="ctr" rotWithShape="0">
                  <a:srgbClr val="6E747A">
                    <a:alpha val="43000"/>
                  </a:srgbClr>
                </a:outerShdw>
              </a:effectLst>
            </a:endParaRPr>
          </a:p>
        </p:txBody>
      </p:sp>
      <p:sp>
        <p:nvSpPr>
          <p:cNvPr id="6" name="TextBox 5">
            <a:extLst>
              <a:ext uri="{FF2B5EF4-FFF2-40B4-BE49-F238E27FC236}">
                <a16:creationId xmlns:a16="http://schemas.microsoft.com/office/drawing/2014/main" id="{142B6560-68C4-214F-BEA2-64BA8B243FAC}"/>
              </a:ext>
            </a:extLst>
          </p:cNvPr>
          <p:cNvSpPr txBox="1"/>
          <p:nvPr/>
        </p:nvSpPr>
        <p:spPr>
          <a:xfrm>
            <a:off x="5247411" y="1136630"/>
            <a:ext cx="3429000" cy="3416320"/>
          </a:xfrm>
          <a:prstGeom prst="rect">
            <a:avLst/>
          </a:prstGeom>
          <a:noFill/>
        </p:spPr>
        <p:txBody>
          <a:bodyPr wrap="square" rtlCol="0">
            <a:spAutoFit/>
          </a:bodyPr>
          <a:lstStyle/>
          <a:p>
            <a:r>
              <a:rPr lang="en-US" sz="2400" dirty="0">
                <a:solidFill>
                  <a:schemeClr val="bg1"/>
                </a:solidFill>
              </a:rPr>
              <a:t>The problem is that none of these levels know </a:t>
            </a:r>
            <a:r>
              <a:rPr lang="en-US" sz="2400" i="1" u="sng" dirty="0">
                <a:solidFill>
                  <a:schemeClr val="bg1"/>
                </a:solidFill>
              </a:rPr>
              <a:t>or can know</a:t>
            </a:r>
            <a:r>
              <a:rPr lang="en-US" sz="2400" u="sng" dirty="0">
                <a:solidFill>
                  <a:schemeClr val="bg1"/>
                </a:solidFill>
              </a:rPr>
              <a:t> </a:t>
            </a:r>
            <a:r>
              <a:rPr lang="en-US" sz="2400" dirty="0">
                <a:solidFill>
                  <a:schemeClr val="bg1"/>
                </a:solidFill>
              </a:rPr>
              <a:t>anything about the other levels.  They are hidden from each other, and therefore could interfere with another layer!</a:t>
            </a:r>
          </a:p>
        </p:txBody>
      </p:sp>
    </p:spTree>
    <p:extLst>
      <p:ext uri="{BB962C8B-B14F-4D97-AF65-F5344CB8AC3E}">
        <p14:creationId xmlns:p14="http://schemas.microsoft.com/office/powerpoint/2010/main" val="17567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8F8-19EC-5446-A9FD-B818A388B715}"/>
              </a:ext>
            </a:extLst>
          </p:cNvPr>
          <p:cNvSpPr>
            <a:spLocks noGrp="1"/>
          </p:cNvSpPr>
          <p:nvPr>
            <p:ph type="title"/>
          </p:nvPr>
        </p:nvSpPr>
        <p:spPr>
          <a:xfrm>
            <a:off x="457200" y="38100"/>
            <a:ext cx="8229600" cy="857250"/>
          </a:xfrm>
        </p:spPr>
        <p:txBody>
          <a:bodyPr/>
          <a:lstStyle/>
          <a:p>
            <a:r>
              <a:rPr lang="en-US" dirty="0"/>
              <a:t>An Example</a:t>
            </a:r>
          </a:p>
        </p:txBody>
      </p:sp>
      <p:sp>
        <p:nvSpPr>
          <p:cNvPr id="3" name="TextBox 2">
            <a:extLst>
              <a:ext uri="{FF2B5EF4-FFF2-40B4-BE49-F238E27FC236}">
                <a16:creationId xmlns:a16="http://schemas.microsoft.com/office/drawing/2014/main" id="{DC983F9C-E77F-2C43-892A-C0FA07AD79C9}"/>
              </a:ext>
            </a:extLst>
          </p:cNvPr>
          <p:cNvSpPr txBox="1"/>
          <p:nvPr/>
        </p:nvSpPr>
        <p:spPr>
          <a:xfrm>
            <a:off x="457200" y="1043663"/>
            <a:ext cx="8153400" cy="336502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nSpc>
                <a:spcPct val="150000"/>
              </a:lnSpc>
            </a:pPr>
            <a:r>
              <a:rPr lang="en-US" sz="1800" dirty="0">
                <a:solidFill>
                  <a:schemeClr val="bg1"/>
                </a:solidFill>
              </a:rPr>
              <a:t>Assume a virtual processor P</a:t>
            </a:r>
            <a:r>
              <a:rPr lang="en-US" sz="1800" baseline="-25000" dirty="0">
                <a:solidFill>
                  <a:schemeClr val="bg1"/>
                </a:solidFill>
              </a:rPr>
              <a:t>1 </a:t>
            </a:r>
            <a:r>
              <a:rPr lang="en-US" sz="1800" dirty="0">
                <a:solidFill>
                  <a:schemeClr val="bg1"/>
                </a:solidFill>
              </a:rPr>
              <a:t>is running a guest thread T</a:t>
            </a:r>
            <a:r>
              <a:rPr lang="en-US" sz="1800" baseline="-25000" dirty="0">
                <a:solidFill>
                  <a:schemeClr val="bg1"/>
                </a:solidFill>
              </a:rPr>
              <a:t>1</a:t>
            </a:r>
            <a:r>
              <a:rPr lang="en-US" sz="1800" dirty="0">
                <a:solidFill>
                  <a:schemeClr val="bg1"/>
                </a:solidFill>
              </a:rPr>
              <a:t> on node N</a:t>
            </a:r>
            <a:r>
              <a:rPr lang="en-US" sz="1800" baseline="-25000" dirty="0">
                <a:solidFill>
                  <a:schemeClr val="bg1"/>
                </a:solidFill>
              </a:rPr>
              <a:t>1</a:t>
            </a:r>
            <a:r>
              <a:rPr lang="en-US" sz="1800" dirty="0">
                <a:solidFill>
                  <a:schemeClr val="bg1"/>
                </a:solidFill>
              </a:rPr>
              <a:t> and then stalls.  During the time of the stall, or upon completion of the stall, the OS might decide behind our back to reschedule T</a:t>
            </a:r>
            <a:r>
              <a:rPr lang="en-US" sz="1800" baseline="-25000" dirty="0">
                <a:solidFill>
                  <a:schemeClr val="bg1"/>
                </a:solidFill>
              </a:rPr>
              <a:t>1</a:t>
            </a:r>
            <a:r>
              <a:rPr lang="en-US" sz="1800" dirty="0">
                <a:solidFill>
                  <a:schemeClr val="bg1"/>
                </a:solidFill>
              </a:rPr>
              <a:t> onto a </a:t>
            </a:r>
            <a:r>
              <a:rPr lang="en-US" sz="1800" i="1" dirty="0">
                <a:solidFill>
                  <a:schemeClr val="bg1"/>
                </a:solidFill>
              </a:rPr>
              <a:t>different</a:t>
            </a:r>
            <a:r>
              <a:rPr lang="en-US" sz="1800" dirty="0">
                <a:solidFill>
                  <a:schemeClr val="bg1"/>
                </a:solidFill>
              </a:rPr>
              <a:t> processor P</a:t>
            </a:r>
            <a:r>
              <a:rPr lang="en-US" sz="1800" baseline="-25000" dirty="0">
                <a:solidFill>
                  <a:schemeClr val="bg1"/>
                </a:solidFill>
              </a:rPr>
              <a:t>2</a:t>
            </a:r>
            <a:r>
              <a:rPr lang="en-US" sz="1800" dirty="0">
                <a:solidFill>
                  <a:schemeClr val="bg1"/>
                </a:solidFill>
              </a:rPr>
              <a:t>.  But suppose P</a:t>
            </a:r>
            <a:r>
              <a:rPr lang="en-US" sz="1800" baseline="-25000" dirty="0">
                <a:solidFill>
                  <a:schemeClr val="bg1"/>
                </a:solidFill>
              </a:rPr>
              <a:t>2 </a:t>
            </a:r>
            <a:r>
              <a:rPr lang="en-US" sz="1800" dirty="0">
                <a:solidFill>
                  <a:schemeClr val="bg1"/>
                </a:solidFill>
              </a:rPr>
              <a:t>is running on a different node, say N</a:t>
            </a:r>
            <a:r>
              <a:rPr lang="en-US" sz="1800" baseline="-25000" dirty="0">
                <a:solidFill>
                  <a:schemeClr val="bg1"/>
                </a:solidFill>
              </a:rPr>
              <a:t>2.</a:t>
            </a:r>
            <a:r>
              <a:rPr lang="en-US" sz="1800" dirty="0">
                <a:solidFill>
                  <a:schemeClr val="bg1"/>
                </a:solidFill>
              </a:rPr>
              <a:t>  The problem just introduced is this:  All the pages that T</a:t>
            </a:r>
            <a:r>
              <a:rPr lang="en-US" sz="1800" baseline="-25000" dirty="0">
                <a:solidFill>
                  <a:schemeClr val="bg1"/>
                </a:solidFill>
              </a:rPr>
              <a:t>1</a:t>
            </a:r>
            <a:r>
              <a:rPr lang="en-US" sz="1800" dirty="0">
                <a:solidFill>
                  <a:schemeClr val="bg1"/>
                </a:solidFill>
              </a:rPr>
              <a:t> </a:t>
            </a:r>
            <a:r>
              <a:rPr lang="en-US" sz="1800" i="1" dirty="0">
                <a:solidFill>
                  <a:schemeClr val="bg1"/>
                </a:solidFill>
              </a:rPr>
              <a:t>had </a:t>
            </a:r>
            <a:r>
              <a:rPr lang="en-US" sz="1800" dirty="0">
                <a:solidFill>
                  <a:schemeClr val="bg1"/>
                </a:solidFill>
              </a:rPr>
              <a:t> been using are likely on N</a:t>
            </a:r>
            <a:r>
              <a:rPr lang="en-US" sz="1800" baseline="-25000" dirty="0">
                <a:solidFill>
                  <a:schemeClr val="bg1"/>
                </a:solidFill>
              </a:rPr>
              <a:t>1</a:t>
            </a:r>
            <a:r>
              <a:rPr lang="en-US" sz="1800" dirty="0">
                <a:solidFill>
                  <a:schemeClr val="bg1"/>
                </a:solidFill>
              </a:rPr>
              <a:t> but now T</a:t>
            </a:r>
            <a:r>
              <a:rPr lang="en-US" sz="1800" baseline="-25000" dirty="0">
                <a:solidFill>
                  <a:schemeClr val="bg1"/>
                </a:solidFill>
              </a:rPr>
              <a:t>1</a:t>
            </a:r>
            <a:r>
              <a:rPr lang="en-US" sz="1800" dirty="0">
                <a:solidFill>
                  <a:schemeClr val="bg1"/>
                </a:solidFill>
              </a:rPr>
              <a:t> is on N</a:t>
            </a:r>
            <a:r>
              <a:rPr lang="en-US" sz="1800" baseline="-25000" dirty="0">
                <a:solidFill>
                  <a:schemeClr val="bg1"/>
                </a:solidFill>
              </a:rPr>
              <a:t>2</a:t>
            </a:r>
            <a:r>
              <a:rPr lang="en-US" sz="1800" dirty="0">
                <a:solidFill>
                  <a:schemeClr val="bg1"/>
                </a:solidFill>
              </a:rPr>
              <a:t>. If T</a:t>
            </a:r>
            <a:r>
              <a:rPr lang="en-US" sz="1800" baseline="-25000" dirty="0">
                <a:solidFill>
                  <a:schemeClr val="bg1"/>
                </a:solidFill>
              </a:rPr>
              <a:t>1 </a:t>
            </a:r>
            <a:r>
              <a:rPr lang="en-US" sz="1800" dirty="0">
                <a:solidFill>
                  <a:schemeClr val="bg1"/>
                </a:solidFill>
              </a:rPr>
              <a:t>continues to use those pages,  the system could </a:t>
            </a:r>
            <a:r>
              <a:rPr lang="en-US" sz="1800" i="1" dirty="0">
                <a:solidFill>
                  <a:schemeClr val="bg1"/>
                </a:solidFill>
              </a:rPr>
              <a:t>thrash, </a:t>
            </a:r>
            <a:r>
              <a:rPr lang="en-US" sz="1800" dirty="0">
                <a:solidFill>
                  <a:schemeClr val="bg1"/>
                </a:solidFill>
              </a:rPr>
              <a:t>unnecessarily dragging many pages across the interconnect to co-locate the pages needed by T</a:t>
            </a:r>
            <a:r>
              <a:rPr lang="en-US" sz="1800" baseline="-25000" dirty="0">
                <a:solidFill>
                  <a:schemeClr val="bg1"/>
                </a:solidFill>
              </a:rPr>
              <a:t>1 </a:t>
            </a:r>
            <a:r>
              <a:rPr lang="en-US" sz="1800" dirty="0">
                <a:solidFill>
                  <a:schemeClr val="bg1"/>
                </a:solidFill>
              </a:rPr>
              <a:t>(now running on P</a:t>
            </a:r>
            <a:r>
              <a:rPr lang="en-US" sz="1800" baseline="-25000" dirty="0">
                <a:solidFill>
                  <a:schemeClr val="bg1"/>
                </a:solidFill>
              </a:rPr>
              <a:t>2</a:t>
            </a:r>
            <a:r>
              <a:rPr lang="en-US" sz="1800" dirty="0">
                <a:solidFill>
                  <a:schemeClr val="bg1"/>
                </a:solidFill>
              </a:rPr>
              <a:t>) onto node N</a:t>
            </a:r>
            <a:r>
              <a:rPr lang="en-US" sz="1800" baseline="-25000" dirty="0">
                <a:solidFill>
                  <a:schemeClr val="bg1"/>
                </a:solidFill>
              </a:rPr>
              <a:t>2</a:t>
            </a:r>
            <a:r>
              <a:rPr lang="en-US" sz="1800" dirty="0">
                <a:solidFill>
                  <a:schemeClr val="bg1"/>
                </a:solidFill>
              </a:rPr>
              <a:t>.</a:t>
            </a:r>
          </a:p>
        </p:txBody>
      </p:sp>
    </p:spTree>
    <p:extLst>
      <p:ext uri="{BB962C8B-B14F-4D97-AF65-F5344CB8AC3E}">
        <p14:creationId xmlns:p14="http://schemas.microsoft.com/office/powerpoint/2010/main" val="3171666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8F8-19EC-5446-A9FD-B818A388B715}"/>
              </a:ext>
            </a:extLst>
          </p:cNvPr>
          <p:cNvSpPr>
            <a:spLocks noGrp="1"/>
          </p:cNvSpPr>
          <p:nvPr>
            <p:ph type="title"/>
          </p:nvPr>
        </p:nvSpPr>
        <p:spPr>
          <a:xfrm>
            <a:off x="457200" y="38100"/>
            <a:ext cx="8229600" cy="857250"/>
          </a:xfrm>
        </p:spPr>
        <p:txBody>
          <a:bodyPr/>
          <a:lstStyle/>
          <a:p>
            <a:r>
              <a:rPr lang="en-US" dirty="0"/>
              <a:t>One Solution</a:t>
            </a:r>
          </a:p>
        </p:txBody>
      </p:sp>
      <p:sp>
        <p:nvSpPr>
          <p:cNvPr id="3" name="TextBox 2">
            <a:extLst>
              <a:ext uri="{FF2B5EF4-FFF2-40B4-BE49-F238E27FC236}">
                <a16:creationId xmlns:a16="http://schemas.microsoft.com/office/drawing/2014/main" id="{DC983F9C-E77F-2C43-892A-C0FA07AD79C9}"/>
              </a:ext>
            </a:extLst>
          </p:cNvPr>
          <p:cNvSpPr txBox="1"/>
          <p:nvPr/>
        </p:nvSpPr>
        <p:spPr>
          <a:xfrm>
            <a:off x="533400" y="1329370"/>
            <a:ext cx="8153400" cy="326698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nSpc>
                <a:spcPct val="150000"/>
              </a:lnSpc>
            </a:pPr>
            <a:r>
              <a:rPr lang="en-US" sz="2000" dirty="0">
                <a:solidFill>
                  <a:schemeClr val="bg1"/>
                </a:solidFill>
              </a:rPr>
              <a:t>When a virtual processor wakes up after a stall to start running guest code (either OS or application) the virtual processor could immediately check to see that the stack pointer is pointing at a page that is resident on the node on which that virtual processor is running.  If so, we continue.  But if not,  we might want to immediately migrate the virtual processor back to where the thread had been running before the stall.  The OS doesn’t need to know!</a:t>
            </a:r>
          </a:p>
        </p:txBody>
      </p:sp>
    </p:spTree>
    <p:extLst>
      <p:ext uri="{BB962C8B-B14F-4D97-AF65-F5344CB8AC3E}">
        <p14:creationId xmlns:p14="http://schemas.microsoft.com/office/powerpoint/2010/main" val="461420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8F8-19EC-5446-A9FD-B818A388B715}"/>
              </a:ext>
            </a:extLst>
          </p:cNvPr>
          <p:cNvSpPr>
            <a:spLocks noGrp="1"/>
          </p:cNvSpPr>
          <p:nvPr>
            <p:ph type="title"/>
          </p:nvPr>
        </p:nvSpPr>
        <p:spPr>
          <a:xfrm>
            <a:off x="457200" y="38100"/>
            <a:ext cx="8229600" cy="857250"/>
          </a:xfrm>
        </p:spPr>
        <p:txBody>
          <a:bodyPr>
            <a:normAutofit fontScale="90000"/>
          </a:bodyPr>
          <a:lstStyle/>
          <a:p>
            <a:r>
              <a:rPr lang="en-US" dirty="0"/>
              <a:t>Page Migration AND Processor Migration </a:t>
            </a:r>
            <a:br>
              <a:rPr lang="en-US" dirty="0"/>
            </a:br>
            <a:endParaRPr lang="en-US" dirty="0"/>
          </a:p>
        </p:txBody>
      </p:sp>
      <p:sp>
        <p:nvSpPr>
          <p:cNvPr id="3" name="TextBox 2">
            <a:extLst>
              <a:ext uri="{FF2B5EF4-FFF2-40B4-BE49-F238E27FC236}">
                <a16:creationId xmlns:a16="http://schemas.microsoft.com/office/drawing/2014/main" id="{DC983F9C-E77F-2C43-892A-C0FA07AD79C9}"/>
              </a:ext>
            </a:extLst>
          </p:cNvPr>
          <p:cNvSpPr txBox="1"/>
          <p:nvPr/>
        </p:nvSpPr>
        <p:spPr>
          <a:xfrm>
            <a:off x="533400" y="1200150"/>
            <a:ext cx="8153400" cy="32669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rPr>
              <a:t>Both are necessary</a:t>
            </a:r>
          </a:p>
          <a:p>
            <a:pPr marL="342900" indent="-342900">
              <a:lnSpc>
                <a:spcPct val="150000"/>
              </a:lnSpc>
              <a:buFont typeface="Arial" panose="020B0604020202020204" pitchFamily="34" charset="0"/>
              <a:buChar char="•"/>
            </a:pPr>
            <a:r>
              <a:rPr lang="en-US" sz="2000" dirty="0">
                <a:solidFill>
                  <a:schemeClr val="bg1"/>
                </a:solidFill>
              </a:rPr>
              <a:t>If all the data cannot fit in one server, </a:t>
            </a:r>
          </a:p>
          <a:p>
            <a:pPr marL="685800" lvl="1" indent="-342900">
              <a:lnSpc>
                <a:spcPct val="150000"/>
              </a:lnSpc>
              <a:buFont typeface="Arial" panose="020B0604020202020204" pitchFamily="34" charset="0"/>
              <a:buChar char="•"/>
            </a:pPr>
            <a:r>
              <a:rPr lang="en-US" sz="2000" dirty="0">
                <a:solidFill>
                  <a:schemeClr val="bg1"/>
                </a:solidFill>
              </a:rPr>
              <a:t>we distribute it among multiple servers</a:t>
            </a:r>
          </a:p>
          <a:p>
            <a:pPr marL="342900" indent="-342900">
              <a:lnSpc>
                <a:spcPct val="150000"/>
              </a:lnSpc>
              <a:buFont typeface="Arial" panose="020B0604020202020204" pitchFamily="34" charset="0"/>
              <a:buChar char="•"/>
            </a:pPr>
            <a:r>
              <a:rPr lang="en-US" sz="2000" dirty="0">
                <a:solidFill>
                  <a:schemeClr val="bg1"/>
                </a:solidFill>
              </a:rPr>
              <a:t>But if we then scan through all the data in all the guest memory</a:t>
            </a:r>
          </a:p>
          <a:p>
            <a:pPr marL="685800" lvl="1" indent="-342900">
              <a:lnSpc>
                <a:spcPct val="150000"/>
              </a:lnSpc>
              <a:buFont typeface="Arial" panose="020B0604020202020204" pitchFamily="34" charset="0"/>
              <a:buChar char="•"/>
            </a:pPr>
            <a:r>
              <a:rPr lang="en-US" sz="2000" dirty="0">
                <a:solidFill>
                  <a:schemeClr val="bg1"/>
                </a:solidFill>
              </a:rPr>
              <a:t>We might have to move a lot of memory around.  This is slow.</a:t>
            </a:r>
          </a:p>
          <a:p>
            <a:pPr marL="342900" indent="-342900">
              <a:lnSpc>
                <a:spcPct val="150000"/>
              </a:lnSpc>
              <a:buFont typeface="Arial" panose="020B0604020202020204" pitchFamily="34" charset="0"/>
              <a:buChar char="•"/>
            </a:pPr>
            <a:r>
              <a:rPr lang="en-US" sz="2000" dirty="0">
                <a:solidFill>
                  <a:schemeClr val="bg1"/>
                </a:solidFill>
              </a:rPr>
              <a:t>But we have “wandering </a:t>
            </a:r>
            <a:r>
              <a:rPr lang="en-US" sz="2000" dirty="0" err="1">
                <a:solidFill>
                  <a:schemeClr val="bg1"/>
                </a:solidFill>
              </a:rPr>
              <a:t>cpu’s</a:t>
            </a:r>
            <a:r>
              <a:rPr lang="en-US" sz="2000" dirty="0">
                <a:solidFill>
                  <a:schemeClr val="bg1"/>
                </a:solidFill>
              </a:rPr>
              <a:t>”!</a:t>
            </a:r>
          </a:p>
          <a:p>
            <a:pPr marL="685800" lvl="1" indent="-342900">
              <a:lnSpc>
                <a:spcPct val="150000"/>
              </a:lnSpc>
              <a:buFont typeface="Arial" panose="020B0604020202020204" pitchFamily="34" charset="0"/>
              <a:buChar char="•"/>
            </a:pPr>
            <a:r>
              <a:rPr lang="en-US" sz="2000" dirty="0">
                <a:solidFill>
                  <a:schemeClr val="bg1"/>
                </a:solidFill>
              </a:rPr>
              <a:t>The </a:t>
            </a:r>
            <a:r>
              <a:rPr lang="en-US" sz="2000" dirty="0" err="1">
                <a:solidFill>
                  <a:schemeClr val="bg1"/>
                </a:solidFill>
              </a:rPr>
              <a:t>cpu’s</a:t>
            </a:r>
            <a:r>
              <a:rPr lang="en-US" sz="2000" dirty="0">
                <a:solidFill>
                  <a:schemeClr val="bg1"/>
                </a:solidFill>
              </a:rPr>
              <a:t> move to where the data is, which can be much faster.</a:t>
            </a:r>
          </a:p>
        </p:txBody>
      </p:sp>
    </p:spTree>
    <p:extLst>
      <p:ext uri="{BB962C8B-B14F-4D97-AF65-F5344CB8AC3E}">
        <p14:creationId xmlns:p14="http://schemas.microsoft.com/office/powerpoint/2010/main" val="40539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Establish A Clear Value Proposition</a:t>
            </a:r>
          </a:p>
        </p:txBody>
      </p:sp>
      <p:sp>
        <p:nvSpPr>
          <p:cNvPr id="4" name="TextBox 3">
            <a:extLst>
              <a:ext uri="{FF2B5EF4-FFF2-40B4-BE49-F238E27FC236}">
                <a16:creationId xmlns:a16="http://schemas.microsoft.com/office/drawing/2014/main" id="{5F2EA5DF-3B26-984C-80D2-CEF9AA820A7B}"/>
              </a:ext>
            </a:extLst>
          </p:cNvPr>
          <p:cNvSpPr txBox="1"/>
          <p:nvPr/>
        </p:nvSpPr>
        <p:spPr>
          <a:xfrm>
            <a:off x="696951" y="904740"/>
            <a:ext cx="7750098" cy="371640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600" dirty="0">
                <a:solidFill>
                  <a:schemeClr val="bg1"/>
                </a:solidFill>
              </a:rPr>
              <a:t>Scale</a:t>
            </a:r>
          </a:p>
          <a:p>
            <a:pPr marL="628650" lvl="1" indent="-285750">
              <a:spcAft>
                <a:spcPts val="300"/>
              </a:spcAft>
              <a:buFont typeface="Arial" panose="020B0604020202020204" pitchFamily="34" charset="0"/>
              <a:buChar char="•"/>
            </a:pPr>
            <a:r>
              <a:rPr lang="en-US" sz="1600" dirty="0">
                <a:solidFill>
                  <a:schemeClr val="bg1"/>
                </a:solidFill>
              </a:rPr>
              <a:t>Easily scale up or scale down as needed</a:t>
            </a:r>
          </a:p>
          <a:p>
            <a:pPr marL="285750" indent="-285750">
              <a:spcAft>
                <a:spcPts val="300"/>
              </a:spcAft>
              <a:buFont typeface="Arial" panose="020B0604020202020204" pitchFamily="34" charset="0"/>
              <a:buChar char="•"/>
            </a:pPr>
            <a:r>
              <a:rPr lang="en-US" sz="1600" dirty="0">
                <a:solidFill>
                  <a:schemeClr val="bg1"/>
                </a:solidFill>
              </a:rPr>
              <a:t>Simplify - Easy to explain, use, and adopt</a:t>
            </a:r>
          </a:p>
          <a:p>
            <a:pPr marL="628650" lvl="1" indent="-285750">
              <a:spcAft>
                <a:spcPts val="300"/>
              </a:spcAft>
              <a:buFont typeface="Arial" panose="020B0604020202020204" pitchFamily="34" charset="0"/>
              <a:buChar char="•"/>
            </a:pPr>
            <a:r>
              <a:rPr lang="en-US" sz="1600" dirty="0">
                <a:solidFill>
                  <a:schemeClr val="bg1"/>
                </a:solidFill>
              </a:rPr>
              <a:t>Minimize expensive development time </a:t>
            </a:r>
            <a:r>
              <a:rPr lang="en-US" sz="1600" i="1" u="sng" dirty="0">
                <a:solidFill>
                  <a:schemeClr val="bg1"/>
                </a:solidFill>
              </a:rPr>
              <a:t>for users</a:t>
            </a:r>
            <a:endParaRPr lang="en-US" sz="1600" u="sng" dirty="0">
              <a:solidFill>
                <a:schemeClr val="bg1"/>
              </a:solidFill>
            </a:endParaRPr>
          </a:p>
          <a:p>
            <a:pPr marL="628650" lvl="1" indent="-285750">
              <a:spcAft>
                <a:spcPts val="300"/>
              </a:spcAft>
              <a:buFont typeface="Arial" panose="020B0604020202020204" pitchFamily="34" charset="0"/>
              <a:buChar char="•"/>
            </a:pPr>
            <a:r>
              <a:rPr lang="en-US" sz="1600" dirty="0">
                <a:solidFill>
                  <a:schemeClr val="bg1"/>
                </a:solidFill>
              </a:rPr>
              <a:t>No changes to apps, libraries, runtimes, or operating systems (cannot be simpler)</a:t>
            </a:r>
          </a:p>
          <a:p>
            <a:pPr marL="285750" indent="-285750">
              <a:spcAft>
                <a:spcPts val="300"/>
              </a:spcAft>
              <a:buFont typeface="Arial" panose="020B0604020202020204" pitchFamily="34" charset="0"/>
              <a:buChar char="•"/>
            </a:pPr>
            <a:r>
              <a:rPr lang="en-US" sz="1600" dirty="0">
                <a:solidFill>
                  <a:schemeClr val="bg1"/>
                </a:solidFill>
              </a:rPr>
              <a:t>Optimize : Automatically and Dynamically </a:t>
            </a:r>
          </a:p>
          <a:p>
            <a:pPr marL="628650" lvl="1" indent="-285750">
              <a:spcAft>
                <a:spcPts val="300"/>
              </a:spcAft>
              <a:buFont typeface="Arial" panose="020B0604020202020204" pitchFamily="34" charset="0"/>
              <a:buChar char="•"/>
            </a:pPr>
            <a:r>
              <a:rPr lang="en-US" sz="1600" dirty="0">
                <a:solidFill>
                  <a:schemeClr val="bg1"/>
                </a:solidFill>
              </a:rPr>
              <a:t>Acknowledge limits of human intuition about how things work</a:t>
            </a:r>
          </a:p>
          <a:p>
            <a:pPr marL="628650" lvl="1" indent="-285750">
              <a:spcAft>
                <a:spcPts val="300"/>
              </a:spcAft>
              <a:buFont typeface="Arial" panose="020B0604020202020204" pitchFamily="34" charset="0"/>
              <a:buChar char="•"/>
            </a:pPr>
            <a:r>
              <a:rPr lang="en-US" sz="1600" dirty="0">
                <a:solidFill>
                  <a:schemeClr val="bg1"/>
                </a:solidFill>
              </a:rPr>
              <a:t>Use machine learning and introspection</a:t>
            </a:r>
          </a:p>
          <a:p>
            <a:pPr marL="285750" indent="-285750">
              <a:spcAft>
                <a:spcPts val="300"/>
              </a:spcAft>
              <a:buFont typeface="Arial" panose="020B0604020202020204" pitchFamily="34" charset="0"/>
              <a:buChar char="•"/>
            </a:pPr>
            <a:r>
              <a:rPr lang="en-US" sz="1600" dirty="0">
                <a:solidFill>
                  <a:schemeClr val="bg1"/>
                </a:solidFill>
              </a:rPr>
              <a:t>Evolve</a:t>
            </a:r>
          </a:p>
          <a:p>
            <a:pPr marL="628650" lvl="1" indent="-285750">
              <a:spcAft>
                <a:spcPts val="300"/>
              </a:spcAft>
              <a:buFont typeface="Arial" panose="020B0604020202020204" pitchFamily="34" charset="0"/>
              <a:buChar char="•"/>
            </a:pPr>
            <a:r>
              <a:rPr lang="en-US" sz="1600" dirty="0">
                <a:solidFill>
                  <a:schemeClr val="bg1"/>
                </a:solidFill>
              </a:rPr>
              <a:t>Doesn’t require special hardware</a:t>
            </a:r>
          </a:p>
          <a:p>
            <a:pPr marL="628650" lvl="1" indent="-285750">
              <a:spcAft>
                <a:spcPts val="300"/>
              </a:spcAft>
              <a:buFont typeface="Arial" panose="020B0604020202020204" pitchFamily="34" charset="0"/>
              <a:buChar char="•"/>
            </a:pPr>
            <a:r>
              <a:rPr lang="en-US" sz="1600" dirty="0">
                <a:solidFill>
                  <a:schemeClr val="bg1"/>
                </a:solidFill>
              </a:rPr>
              <a:t>But use new hardware when it arrives </a:t>
            </a:r>
          </a:p>
          <a:p>
            <a:pPr marL="285750" indent="-285750">
              <a:spcAft>
                <a:spcPts val="300"/>
              </a:spcAft>
              <a:buFont typeface="Arial" panose="020B0604020202020204" pitchFamily="34" charset="0"/>
              <a:buChar char="•"/>
            </a:pPr>
            <a:r>
              <a:rPr lang="en-US" sz="1600" i="1" dirty="0">
                <a:solidFill>
                  <a:schemeClr val="bg1"/>
                </a:solidFill>
              </a:rPr>
              <a:t>Limitation: Homogeneous ISA - ONLY</a:t>
            </a:r>
          </a:p>
        </p:txBody>
      </p:sp>
    </p:spTree>
    <p:extLst>
      <p:ext uri="{BB962C8B-B14F-4D97-AF65-F5344CB8AC3E}">
        <p14:creationId xmlns:p14="http://schemas.microsoft.com/office/powerpoint/2010/main" val="166408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6583-5D12-694F-84C7-3A0804F45693}"/>
              </a:ext>
            </a:extLst>
          </p:cNvPr>
          <p:cNvSpPr>
            <a:spLocks noGrp="1"/>
          </p:cNvSpPr>
          <p:nvPr>
            <p:ph type="title"/>
          </p:nvPr>
        </p:nvSpPr>
        <p:spPr/>
        <p:txBody>
          <a:bodyPr>
            <a:normAutofit/>
          </a:bodyPr>
          <a:lstStyle/>
          <a:p>
            <a:r>
              <a:rPr lang="en-US" sz="1300" dirty="0"/>
              <a:t>Oracle 18c: Star Schema Benchmark, Scale Factor 1500</a:t>
            </a:r>
            <a:br>
              <a:rPr lang="en-US" dirty="0"/>
            </a:br>
            <a:r>
              <a:rPr lang="en-US" dirty="0"/>
              <a:t>TidalScale Performance</a:t>
            </a:r>
          </a:p>
        </p:txBody>
      </p:sp>
      <p:pic>
        <p:nvPicPr>
          <p:cNvPr id="9" name="Picture 8">
            <a:extLst>
              <a:ext uri="{FF2B5EF4-FFF2-40B4-BE49-F238E27FC236}">
                <a16:creationId xmlns:a16="http://schemas.microsoft.com/office/drawing/2014/main" id="{8171AC78-2972-404A-A497-BFCB3E0DCA09}"/>
              </a:ext>
            </a:extLst>
          </p:cNvPr>
          <p:cNvPicPr>
            <a:picLocks noChangeAspect="1"/>
          </p:cNvPicPr>
          <p:nvPr/>
        </p:nvPicPr>
        <p:blipFill>
          <a:blip r:embed="rId2"/>
          <a:stretch>
            <a:fillRect/>
          </a:stretch>
        </p:blipFill>
        <p:spPr>
          <a:xfrm>
            <a:off x="1955800" y="1047750"/>
            <a:ext cx="6654800" cy="3822700"/>
          </a:xfrm>
          <a:prstGeom prst="rect">
            <a:avLst/>
          </a:prstGeom>
        </p:spPr>
      </p:pic>
      <p:sp>
        <p:nvSpPr>
          <p:cNvPr id="10" name="Rounded Rectangle 9">
            <a:extLst>
              <a:ext uri="{FF2B5EF4-FFF2-40B4-BE49-F238E27FC236}">
                <a16:creationId xmlns:a16="http://schemas.microsoft.com/office/drawing/2014/main" id="{084AD9C1-2750-CF44-A4A2-810B4E37A476}"/>
              </a:ext>
            </a:extLst>
          </p:cNvPr>
          <p:cNvSpPr/>
          <p:nvPr/>
        </p:nvSpPr>
        <p:spPr>
          <a:xfrm>
            <a:off x="76847" y="1060644"/>
            <a:ext cx="1793204" cy="1015663"/>
          </a:xfrm>
          <a:prstGeom prst="round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fontAlgn="base">
              <a:spcBef>
                <a:spcPct val="0"/>
              </a:spcBef>
              <a:spcAft>
                <a:spcPct val="0"/>
              </a:spcAft>
              <a:defRPr/>
            </a:pPr>
            <a:r>
              <a:rPr lang="en-US" sz="1400">
                <a:solidFill>
                  <a:prstClr val="white"/>
                </a:solidFill>
                <a:latin typeface="Arial" panose="020B0604020202020204" pitchFamily="34" charset="0"/>
                <a:ea typeface="Lato" panose="020F0502020204030203" pitchFamily="34" charset="0"/>
                <a:cs typeface="Arial" panose="020B0604020202020204" pitchFamily="34" charset="0"/>
              </a:rPr>
              <a:t>Bare-Metal Server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Quad Socket, Intel V5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48 Cores</a:t>
            </a:r>
            <a:r>
              <a:rPr lang="en-US" sz="1050" i="1" noProof="0">
                <a:solidFill>
                  <a:prstClr val="white"/>
                </a:solidFill>
                <a:latin typeface="Arial" panose="020B0604020202020204" pitchFamily="34" charset="0"/>
                <a:cs typeface="Arial" panose="020B0604020202020204" pitchFamily="34" charset="0"/>
              </a:rPr>
              <a:t>   </a:t>
            </a: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768GB</a:t>
            </a:r>
          </a:p>
        </p:txBody>
      </p:sp>
      <p:pic>
        <p:nvPicPr>
          <p:cNvPr id="12" name="Picture 11">
            <a:extLst>
              <a:ext uri="{FF2B5EF4-FFF2-40B4-BE49-F238E27FC236}">
                <a16:creationId xmlns:a16="http://schemas.microsoft.com/office/drawing/2014/main" id="{15BFF770-B4D4-DB48-B01D-52DE8F0404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743" y="76569"/>
            <a:ext cx="1502750" cy="748461"/>
          </a:xfrm>
          <a:prstGeom prst="rect">
            <a:avLst/>
          </a:prstGeom>
          <a:ln>
            <a:noFill/>
          </a:ln>
          <a:effectLst>
            <a:outerShdw blurRad="63500" sx="102000" sy="102000" algn="ctr" rotWithShape="0">
              <a:schemeClr val="bg1">
                <a:alpha val="52000"/>
              </a:schemeClr>
            </a:outerShdw>
          </a:effectLst>
        </p:spPr>
      </p:pic>
    </p:spTree>
    <p:extLst>
      <p:ext uri="{BB962C8B-B14F-4D97-AF65-F5344CB8AC3E}">
        <p14:creationId xmlns:p14="http://schemas.microsoft.com/office/powerpoint/2010/main" val="3672354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5D116-10E3-B048-9324-011859CE5A06}"/>
              </a:ext>
            </a:extLst>
          </p:cNvPr>
          <p:cNvPicPr>
            <a:picLocks noChangeAspect="1"/>
          </p:cNvPicPr>
          <p:nvPr/>
        </p:nvPicPr>
        <p:blipFill>
          <a:blip r:embed="rId2"/>
          <a:stretch>
            <a:fillRect/>
          </a:stretch>
        </p:blipFill>
        <p:spPr>
          <a:xfrm>
            <a:off x="1955800" y="1047750"/>
            <a:ext cx="6654800" cy="3822700"/>
          </a:xfrm>
          <a:prstGeom prst="rect">
            <a:avLst/>
          </a:prstGeom>
        </p:spPr>
      </p:pic>
      <p:sp>
        <p:nvSpPr>
          <p:cNvPr id="4" name="Rounded Rectangle 3">
            <a:extLst>
              <a:ext uri="{FF2B5EF4-FFF2-40B4-BE49-F238E27FC236}">
                <a16:creationId xmlns:a16="http://schemas.microsoft.com/office/drawing/2014/main" id="{CDCA28A4-B1F5-C746-80D7-F3C32C304DCA}"/>
              </a:ext>
            </a:extLst>
          </p:cNvPr>
          <p:cNvSpPr/>
          <p:nvPr/>
        </p:nvSpPr>
        <p:spPr>
          <a:xfrm>
            <a:off x="76847" y="1060644"/>
            <a:ext cx="1793204" cy="1015663"/>
          </a:xfrm>
          <a:prstGeom prst="round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fontAlgn="base">
              <a:spcBef>
                <a:spcPct val="0"/>
              </a:spcBef>
              <a:spcAft>
                <a:spcPct val="0"/>
              </a:spcAft>
              <a:defRPr/>
            </a:pPr>
            <a:r>
              <a:rPr lang="en-US" sz="1400">
                <a:solidFill>
                  <a:prstClr val="white"/>
                </a:solidFill>
                <a:latin typeface="Arial" panose="020B0604020202020204" pitchFamily="34" charset="0"/>
                <a:ea typeface="Lato" panose="020F0502020204030203" pitchFamily="34" charset="0"/>
                <a:cs typeface="Arial" panose="020B0604020202020204" pitchFamily="34" charset="0"/>
              </a:rPr>
              <a:t>Bare-Metal Server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Quad Socket, Intel V5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48 Cores</a:t>
            </a:r>
            <a:r>
              <a:rPr lang="en-US" sz="1050" i="1" noProof="0">
                <a:solidFill>
                  <a:prstClr val="white"/>
                </a:solidFill>
                <a:latin typeface="Arial" panose="020B0604020202020204" pitchFamily="34" charset="0"/>
                <a:cs typeface="Arial" panose="020B0604020202020204" pitchFamily="34" charset="0"/>
              </a:rPr>
              <a:t>   </a:t>
            </a: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768GB</a:t>
            </a:r>
          </a:p>
        </p:txBody>
      </p:sp>
      <p:sp>
        <p:nvSpPr>
          <p:cNvPr id="5" name="Rounded Rectangle 4">
            <a:extLst>
              <a:ext uri="{FF2B5EF4-FFF2-40B4-BE49-F238E27FC236}">
                <a16:creationId xmlns:a16="http://schemas.microsoft.com/office/drawing/2014/main" id="{F6A7382C-E5BE-5842-86B8-30335B60D1DF}"/>
              </a:ext>
            </a:extLst>
          </p:cNvPr>
          <p:cNvSpPr/>
          <p:nvPr/>
        </p:nvSpPr>
        <p:spPr>
          <a:xfrm>
            <a:off x="76847" y="2195246"/>
            <a:ext cx="1793204" cy="92206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TidalScale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 x</a:t>
            </a:r>
            <a:r>
              <a:rPr lang="en-US" sz="1050" i="1">
                <a:solidFill>
                  <a:prstClr val="white"/>
                </a:solidFill>
                <a:latin typeface="Arial" panose="020B0604020202020204" pitchFamily="34" charset="0"/>
                <a:cs typeface="Arial" panose="020B0604020202020204" pitchFamily="34" charset="0"/>
              </a:rPr>
              <a:t> Dual Socket, Intel V4</a:t>
            </a:r>
            <a:endPar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24 Cores</a:t>
            </a:r>
            <a:r>
              <a:rPr lang="en-US" sz="1050" i="1">
                <a:solidFill>
                  <a:prstClr val="white"/>
                </a:solidFill>
                <a:latin typeface="Arial" panose="020B0604020202020204" pitchFamily="34" charset="0"/>
                <a:cs typeface="Arial" panose="020B0604020202020204" pitchFamily="34" charset="0"/>
              </a:rPr>
              <a:t>   </a:t>
            </a:r>
            <a:r>
              <a:rPr kumimoji="0" lang="en-US" sz="1050" b="0"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1536GB </a:t>
            </a:r>
          </a:p>
        </p:txBody>
      </p:sp>
      <p:sp>
        <p:nvSpPr>
          <p:cNvPr id="6" name="Title 1">
            <a:extLst>
              <a:ext uri="{FF2B5EF4-FFF2-40B4-BE49-F238E27FC236}">
                <a16:creationId xmlns:a16="http://schemas.microsoft.com/office/drawing/2014/main" id="{A03DCAF4-E862-0C4F-B936-338C3FB7F514}"/>
              </a:ext>
            </a:extLst>
          </p:cNvPr>
          <p:cNvSpPr>
            <a:spLocks noGrp="1"/>
          </p:cNvSpPr>
          <p:nvPr>
            <p:ph type="title"/>
          </p:nvPr>
        </p:nvSpPr>
        <p:spPr>
          <a:xfrm>
            <a:off x="457200" y="38100"/>
            <a:ext cx="8229600" cy="857250"/>
          </a:xfrm>
        </p:spPr>
        <p:txBody>
          <a:bodyPr>
            <a:normAutofit/>
          </a:bodyPr>
          <a:lstStyle/>
          <a:p>
            <a:r>
              <a:rPr lang="en-US" sz="1300" dirty="0"/>
              <a:t>Oracle 18c: Star Schema Benchmark, Scale Factor 1500</a:t>
            </a:r>
            <a:br>
              <a:rPr lang="en-US" dirty="0"/>
            </a:br>
            <a:r>
              <a:rPr lang="en-US" dirty="0"/>
              <a:t>TidalScale Performance</a:t>
            </a:r>
          </a:p>
        </p:txBody>
      </p:sp>
      <p:pic>
        <p:nvPicPr>
          <p:cNvPr id="7" name="Picture 6">
            <a:extLst>
              <a:ext uri="{FF2B5EF4-FFF2-40B4-BE49-F238E27FC236}">
                <a16:creationId xmlns:a16="http://schemas.microsoft.com/office/drawing/2014/main" id="{48824E3B-CD80-654E-A050-B048254E5B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743" y="76569"/>
            <a:ext cx="1502750" cy="748461"/>
          </a:xfrm>
          <a:prstGeom prst="rect">
            <a:avLst/>
          </a:prstGeom>
          <a:ln>
            <a:noFill/>
          </a:ln>
          <a:effectLst>
            <a:outerShdw blurRad="63500" sx="102000" sy="102000" algn="ctr" rotWithShape="0">
              <a:schemeClr val="bg1">
                <a:alpha val="52000"/>
              </a:schemeClr>
            </a:outerShdw>
          </a:effectLst>
        </p:spPr>
      </p:pic>
      <p:sp>
        <p:nvSpPr>
          <p:cNvPr id="8" name="TextBox 7">
            <a:extLst>
              <a:ext uri="{FF2B5EF4-FFF2-40B4-BE49-F238E27FC236}">
                <a16:creationId xmlns:a16="http://schemas.microsoft.com/office/drawing/2014/main" id="{1516F59C-A6C6-CB48-9854-ABE0ABBEBF0F}"/>
              </a:ext>
            </a:extLst>
          </p:cNvPr>
          <p:cNvSpPr txBox="1"/>
          <p:nvPr/>
        </p:nvSpPr>
        <p:spPr>
          <a:xfrm>
            <a:off x="5999784" y="2656276"/>
            <a:ext cx="2376832" cy="43088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i="0" u="none" strike="noStrike" kern="1200" cap="none" spc="0" normalizeH="0" baseline="0" noProof="0">
                <a:ln>
                  <a:noFill/>
                </a:ln>
                <a:solidFill>
                  <a:srgbClr val="FFFF00"/>
                </a:solidFill>
                <a:effectLst/>
                <a:uLnTx/>
                <a:uFillTx/>
                <a:latin typeface="Arial" panose="020B0604020202020204" pitchFamily="34" charset="0"/>
                <a:ea typeface="Lato" panose="020F0502020204030203" pitchFamily="34" charset="0"/>
                <a:cs typeface="Arial" panose="020B0604020202020204" pitchFamily="34" charset="0"/>
              </a:rPr>
              <a:t>2.5X Faster</a:t>
            </a:r>
          </a:p>
        </p:txBody>
      </p:sp>
    </p:spTree>
    <p:extLst>
      <p:ext uri="{BB962C8B-B14F-4D97-AF65-F5344CB8AC3E}">
        <p14:creationId xmlns:p14="http://schemas.microsoft.com/office/powerpoint/2010/main" val="1936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204F6-1F9B-4A49-8355-F0EF1D416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743" y="76569"/>
            <a:ext cx="1502750" cy="748461"/>
          </a:xfrm>
          <a:prstGeom prst="rect">
            <a:avLst/>
          </a:prstGeom>
          <a:ln>
            <a:noFill/>
          </a:ln>
          <a:effectLst>
            <a:outerShdw blurRad="63500" sx="102000" sy="102000" algn="ctr" rotWithShape="0">
              <a:schemeClr val="bg1">
                <a:alpha val="52000"/>
              </a:schemeClr>
            </a:outerShdw>
          </a:effectLst>
        </p:spPr>
      </p:pic>
      <p:sp>
        <p:nvSpPr>
          <p:cNvPr id="4" name="Title 1">
            <a:extLst>
              <a:ext uri="{FF2B5EF4-FFF2-40B4-BE49-F238E27FC236}">
                <a16:creationId xmlns:a16="http://schemas.microsoft.com/office/drawing/2014/main" id="{FC8130A0-8883-B847-9D1B-6A926249F8D0}"/>
              </a:ext>
            </a:extLst>
          </p:cNvPr>
          <p:cNvSpPr txBox="1">
            <a:spLocks/>
          </p:cNvSpPr>
          <p:nvPr/>
        </p:nvSpPr>
        <p:spPr>
          <a:xfrm>
            <a:off x="457200" y="38100"/>
            <a:ext cx="8229600" cy="8572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1300" dirty="0">
                <a:latin typeface="Arial" panose="020B0604020202020204" pitchFamily="34" charset="0"/>
                <a:cs typeface="Arial" panose="020B0604020202020204" pitchFamily="34" charset="0"/>
              </a:rPr>
              <a:t>Oracle 18c: Star Schema Benchmark, Scale Factor 1500</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TidalScale Performance</a:t>
            </a:r>
          </a:p>
        </p:txBody>
      </p:sp>
      <p:pic>
        <p:nvPicPr>
          <p:cNvPr id="5" name="Picture 4">
            <a:extLst>
              <a:ext uri="{FF2B5EF4-FFF2-40B4-BE49-F238E27FC236}">
                <a16:creationId xmlns:a16="http://schemas.microsoft.com/office/drawing/2014/main" id="{B2376870-7D2D-2941-8F82-71EBD0EB172E}"/>
              </a:ext>
            </a:extLst>
          </p:cNvPr>
          <p:cNvPicPr>
            <a:picLocks noChangeAspect="1"/>
          </p:cNvPicPr>
          <p:nvPr/>
        </p:nvPicPr>
        <p:blipFill>
          <a:blip r:embed="rId4"/>
          <a:stretch>
            <a:fillRect/>
          </a:stretch>
        </p:blipFill>
        <p:spPr>
          <a:xfrm>
            <a:off x="1955800" y="1047750"/>
            <a:ext cx="6654800" cy="3822700"/>
          </a:xfrm>
          <a:prstGeom prst="rect">
            <a:avLst/>
          </a:prstGeom>
        </p:spPr>
      </p:pic>
      <p:sp>
        <p:nvSpPr>
          <p:cNvPr id="6" name="Rounded Rectangle 5">
            <a:extLst>
              <a:ext uri="{FF2B5EF4-FFF2-40B4-BE49-F238E27FC236}">
                <a16:creationId xmlns:a16="http://schemas.microsoft.com/office/drawing/2014/main" id="{C4F3630D-0439-474C-93F6-EA7A63F1A531}"/>
              </a:ext>
            </a:extLst>
          </p:cNvPr>
          <p:cNvSpPr/>
          <p:nvPr/>
        </p:nvSpPr>
        <p:spPr>
          <a:xfrm>
            <a:off x="76847" y="1060644"/>
            <a:ext cx="1793204" cy="1015663"/>
          </a:xfrm>
          <a:prstGeom prst="round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Bare-Metal Server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Quad Socket, Intel V5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48 Cores</a:t>
            </a:r>
            <a:r>
              <a:rPr lang="en-US" sz="1050" i="1" noProof="0">
                <a:solidFill>
                  <a:prstClr val="white"/>
                </a:solidFill>
                <a:latin typeface="Arial" panose="020B0604020202020204" pitchFamily="34" charset="0"/>
                <a:ea typeface="Lato" panose="020F0502020204030203" pitchFamily="34" charset="0"/>
                <a:cs typeface="Arial" panose="020B0604020202020204" pitchFamily="34" charset="0"/>
              </a:rPr>
              <a:t>   </a:t>
            </a:r>
            <a:r>
              <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768GB</a:t>
            </a:r>
          </a:p>
        </p:txBody>
      </p:sp>
      <p:sp>
        <p:nvSpPr>
          <p:cNvPr id="7" name="Rounded Rectangle 6">
            <a:extLst>
              <a:ext uri="{FF2B5EF4-FFF2-40B4-BE49-F238E27FC236}">
                <a16:creationId xmlns:a16="http://schemas.microsoft.com/office/drawing/2014/main" id="{6EDE0F3A-94F7-3F40-AD5E-46664C050C5A}"/>
              </a:ext>
            </a:extLst>
          </p:cNvPr>
          <p:cNvSpPr/>
          <p:nvPr/>
        </p:nvSpPr>
        <p:spPr>
          <a:xfrm>
            <a:off x="76847" y="3235123"/>
            <a:ext cx="1793204" cy="98820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TidalScale</a:t>
            </a:r>
          </a:p>
          <a:p>
            <a:pPr lvl="0" algn="ctr" defTabSz="457200" fontAlgn="base">
              <a:spcBef>
                <a:spcPct val="0"/>
              </a:spcBef>
              <a:spcAft>
                <a:spcPct val="0"/>
              </a:spcAft>
              <a:defRPr/>
            </a:pPr>
            <a:r>
              <a:rPr lang="en-US" sz="1050" i="1">
                <a:solidFill>
                  <a:prstClr val="white"/>
                </a:solidFill>
                <a:latin typeface="Arial" panose="020B0604020202020204" pitchFamily="34" charset="0"/>
                <a:ea typeface="Lato" panose="020F0502020204030203" pitchFamily="34" charset="0"/>
                <a:cs typeface="Arial" panose="020B0604020202020204" pitchFamily="34" charset="0"/>
              </a:rPr>
              <a:t>2 x Dual Socket, Intel V4</a:t>
            </a:r>
          </a:p>
          <a:p>
            <a:pPr lvl="0" algn="ctr" defTabSz="457200" fontAlgn="base">
              <a:spcBef>
                <a:spcPct val="0"/>
              </a:spcBef>
              <a:spcAft>
                <a:spcPct val="0"/>
              </a:spcAft>
              <a:defRPr/>
            </a:pPr>
            <a:r>
              <a:rPr lang="en-US" sz="1050" i="1">
                <a:solidFill>
                  <a:prstClr val="white"/>
                </a:solidFill>
                <a:latin typeface="Arial" panose="020B0604020202020204" pitchFamily="34" charset="0"/>
                <a:ea typeface="Lato" panose="020F0502020204030203" pitchFamily="34" charset="0"/>
                <a:cs typeface="Arial" panose="020B0604020202020204" pitchFamily="34" charset="0"/>
              </a:rPr>
              <a:t>24 Cores   1536GB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With Oracle “In-Memory”</a:t>
            </a:r>
          </a:p>
        </p:txBody>
      </p:sp>
      <p:sp>
        <p:nvSpPr>
          <p:cNvPr id="8" name="Rounded Rectangle 7">
            <a:extLst>
              <a:ext uri="{FF2B5EF4-FFF2-40B4-BE49-F238E27FC236}">
                <a16:creationId xmlns:a16="http://schemas.microsoft.com/office/drawing/2014/main" id="{E4E94D9F-9F65-804F-B9E4-0467E90158AB}"/>
              </a:ext>
            </a:extLst>
          </p:cNvPr>
          <p:cNvSpPr/>
          <p:nvPr/>
        </p:nvSpPr>
        <p:spPr>
          <a:xfrm>
            <a:off x="76847" y="2195246"/>
            <a:ext cx="1793204" cy="92206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TidalScale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2 x</a:t>
            </a:r>
            <a:r>
              <a:rPr lang="en-US" sz="1050" i="1">
                <a:solidFill>
                  <a:prstClr val="white"/>
                </a:solidFill>
                <a:latin typeface="Arial" panose="020B0604020202020204" pitchFamily="34" charset="0"/>
                <a:ea typeface="Lato" panose="020F0502020204030203" pitchFamily="34" charset="0"/>
                <a:cs typeface="Arial" panose="020B0604020202020204" pitchFamily="34" charset="0"/>
              </a:rPr>
              <a:t> Dual Socket, Intel V4</a:t>
            </a:r>
            <a:endPar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24 Cores</a:t>
            </a:r>
            <a:r>
              <a:rPr lang="en-US" sz="1050" i="1">
                <a:solidFill>
                  <a:prstClr val="white"/>
                </a:solidFill>
                <a:latin typeface="Arial" panose="020B0604020202020204" pitchFamily="34" charset="0"/>
                <a:ea typeface="Lato" panose="020F0502020204030203" pitchFamily="34" charset="0"/>
                <a:cs typeface="Arial" panose="020B0604020202020204" pitchFamily="34" charset="0"/>
              </a:rPr>
              <a:t>   </a:t>
            </a:r>
            <a:r>
              <a:rPr kumimoji="0" lang="en-US" sz="1050" b="0" i="1"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1536GB </a:t>
            </a:r>
          </a:p>
        </p:txBody>
      </p:sp>
      <p:sp>
        <p:nvSpPr>
          <p:cNvPr id="9" name="TextBox 8">
            <a:extLst>
              <a:ext uri="{FF2B5EF4-FFF2-40B4-BE49-F238E27FC236}">
                <a16:creationId xmlns:a16="http://schemas.microsoft.com/office/drawing/2014/main" id="{554AC4E0-E6DE-684E-A531-B5A7D666DD7B}"/>
              </a:ext>
            </a:extLst>
          </p:cNvPr>
          <p:cNvSpPr txBox="1"/>
          <p:nvPr/>
        </p:nvSpPr>
        <p:spPr>
          <a:xfrm>
            <a:off x="8077200" y="994272"/>
            <a:ext cx="1099980" cy="104644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i="0" u="sng"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Queries /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C000"/>
              </a:solidFill>
              <a:effectLst/>
              <a:uLnTx/>
              <a:uFillTx/>
              <a:latin typeface="Arial" panose="020B0604020202020204" pitchFamily="34" charset="0"/>
              <a:ea typeface="Lato" panose="020F0502020204030203"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a:ln>
                  <a:noFill/>
                </a:ln>
                <a:solidFill>
                  <a:srgbClr val="FFC000"/>
                </a:solidFill>
                <a:effectLst/>
                <a:uLnTx/>
                <a:uFillTx/>
                <a:latin typeface="Arial" panose="020B0604020202020204" pitchFamily="34" charset="0"/>
                <a:ea typeface="Lato" panose="020F0502020204030203" pitchFamily="34" charset="0"/>
                <a:cs typeface="Arial" panose="020B0604020202020204" pitchFamily="34" charset="0"/>
              </a:rPr>
              <a:t>1X</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C000"/>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10" name="TextBox 9">
            <a:extLst>
              <a:ext uri="{FF2B5EF4-FFF2-40B4-BE49-F238E27FC236}">
                <a16:creationId xmlns:a16="http://schemas.microsoft.com/office/drawing/2014/main" id="{E16507BA-1E75-8943-A24A-17C0AEEAFEFC}"/>
              </a:ext>
            </a:extLst>
          </p:cNvPr>
          <p:cNvSpPr txBox="1"/>
          <p:nvPr/>
        </p:nvSpPr>
        <p:spPr>
          <a:xfrm>
            <a:off x="8339777" y="2800350"/>
            <a:ext cx="633508" cy="52322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a:solidFill>
                  <a:srgbClr val="FFFF00"/>
                </a:solidFill>
                <a:latin typeface="Arial" panose="020B0604020202020204" pitchFamily="34" charset="0"/>
                <a:ea typeface="Lato" panose="020F0502020204030203" pitchFamily="34" charset="0"/>
                <a:cs typeface="Arial" panose="020B0604020202020204" pitchFamily="34" charset="0"/>
              </a:rPr>
              <a:t>5</a:t>
            </a:r>
            <a:r>
              <a:rPr kumimoji="0" lang="en-US" sz="2800" i="0" u="none" strike="noStrike" kern="1200" cap="none" spc="0" normalizeH="0" baseline="0" noProof="0">
                <a:ln>
                  <a:noFill/>
                </a:ln>
                <a:solidFill>
                  <a:srgbClr val="FFFF00"/>
                </a:solidFill>
                <a:effectLst/>
                <a:uLnTx/>
                <a:uFillTx/>
                <a:latin typeface="Arial" panose="020B0604020202020204" pitchFamily="34" charset="0"/>
                <a:ea typeface="Lato" panose="020F0502020204030203" pitchFamily="34" charset="0"/>
                <a:cs typeface="Arial" panose="020B0604020202020204" pitchFamily="34" charset="0"/>
              </a:rPr>
              <a:t>X</a:t>
            </a:r>
          </a:p>
        </p:txBody>
      </p:sp>
      <p:sp>
        <p:nvSpPr>
          <p:cNvPr id="11" name="TextBox 10">
            <a:extLst>
              <a:ext uri="{FF2B5EF4-FFF2-40B4-BE49-F238E27FC236}">
                <a16:creationId xmlns:a16="http://schemas.microsoft.com/office/drawing/2014/main" id="{9FD83942-05F4-674D-BDEF-24A23EF0F42F}"/>
              </a:ext>
            </a:extLst>
          </p:cNvPr>
          <p:cNvSpPr txBox="1"/>
          <p:nvPr/>
        </p:nvSpPr>
        <p:spPr>
          <a:xfrm>
            <a:off x="8089018" y="3638550"/>
            <a:ext cx="1207382"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3200">
                <a:solidFill>
                  <a:srgbClr val="00B050"/>
                </a:solidFill>
                <a:latin typeface="Lato" panose="020F0502020204030203" pitchFamily="34" charset="0"/>
                <a:ea typeface="Lato" panose="020F0502020204030203" pitchFamily="34" charset="0"/>
                <a:cs typeface="Lato" panose="020F0502020204030203" pitchFamily="34" charset="0"/>
              </a:rPr>
              <a:t>30</a:t>
            </a:r>
            <a:r>
              <a:rPr kumimoji="0" lang="en-US" sz="3200" i="0" u="none" strike="noStrike" kern="1200" cap="none" spc="0" normalizeH="0" baseline="0" noProof="0">
                <a:ln>
                  <a:noFill/>
                </a:ln>
                <a:solidFill>
                  <a:srgbClr val="00B050"/>
                </a:solidFill>
                <a:effectLst/>
                <a:uLnTx/>
                <a:uFillTx/>
                <a:latin typeface="Lato" panose="020F0502020204030203" pitchFamily="34" charset="0"/>
                <a:ea typeface="Lato" panose="020F0502020204030203" pitchFamily="34" charset="0"/>
                <a:cs typeface="Lato" panose="020F0502020204030203" pitchFamily="34" charset="0"/>
              </a:rPr>
              <a:t>X</a:t>
            </a:r>
          </a:p>
        </p:txBody>
      </p:sp>
      <p:sp>
        <p:nvSpPr>
          <p:cNvPr id="12" name="TextBox 11">
            <a:extLst>
              <a:ext uri="{FF2B5EF4-FFF2-40B4-BE49-F238E27FC236}">
                <a16:creationId xmlns:a16="http://schemas.microsoft.com/office/drawing/2014/main" id="{2676118A-5B40-1741-8D25-BA1437765F10}"/>
              </a:ext>
            </a:extLst>
          </p:cNvPr>
          <p:cNvSpPr txBox="1"/>
          <p:nvPr/>
        </p:nvSpPr>
        <p:spPr>
          <a:xfrm>
            <a:off x="5712186" y="3436835"/>
            <a:ext cx="2376832"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i="0" u="none" strike="noStrike" kern="1200" cap="none" spc="0" normalizeH="0" baseline="0" noProof="0">
                <a:ln>
                  <a:noFill/>
                </a:ln>
                <a:solidFill>
                  <a:srgbClr val="00B050"/>
                </a:solidFill>
                <a:effectLst/>
                <a:uLnTx/>
                <a:uFillTx/>
                <a:latin typeface="Arial" panose="020B0604020202020204" pitchFamily="34" charset="0"/>
                <a:ea typeface="Lato" panose="020F0502020204030203" pitchFamily="34" charset="0"/>
                <a:cs typeface="Arial" panose="020B0604020202020204" pitchFamily="34" charset="0"/>
              </a:rPr>
              <a:t>20X Faster</a:t>
            </a:r>
          </a:p>
        </p:txBody>
      </p:sp>
      <p:sp>
        <p:nvSpPr>
          <p:cNvPr id="13" name="TextBox 12">
            <a:extLst>
              <a:ext uri="{FF2B5EF4-FFF2-40B4-BE49-F238E27FC236}">
                <a16:creationId xmlns:a16="http://schemas.microsoft.com/office/drawing/2014/main" id="{B01AA234-EC16-8B4F-8985-1B4AAD8D6A8B}"/>
              </a:ext>
            </a:extLst>
          </p:cNvPr>
          <p:cNvSpPr txBox="1"/>
          <p:nvPr/>
        </p:nvSpPr>
        <p:spPr>
          <a:xfrm>
            <a:off x="5999784" y="2656276"/>
            <a:ext cx="2376832" cy="43088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i="0" u="none" strike="noStrike" kern="1200" cap="none" spc="0" normalizeH="0" baseline="0" noProof="0">
                <a:ln>
                  <a:noFill/>
                </a:ln>
                <a:solidFill>
                  <a:srgbClr val="FFFF00"/>
                </a:solidFill>
                <a:effectLst/>
                <a:uLnTx/>
                <a:uFillTx/>
                <a:latin typeface="Arial" panose="020B0604020202020204" pitchFamily="34" charset="0"/>
                <a:ea typeface="Lato" panose="020F0502020204030203" pitchFamily="34" charset="0"/>
                <a:cs typeface="Arial" panose="020B0604020202020204" pitchFamily="34" charset="0"/>
              </a:rPr>
              <a:t>2.5X Faster</a:t>
            </a:r>
          </a:p>
        </p:txBody>
      </p:sp>
    </p:spTree>
    <p:extLst>
      <p:ext uri="{BB962C8B-B14F-4D97-AF65-F5344CB8AC3E}">
        <p14:creationId xmlns:p14="http://schemas.microsoft.com/office/powerpoint/2010/main" val="336323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A20EE9-18B4-6E4D-A906-9AFEAFF26A27}"/>
              </a:ext>
            </a:extLst>
          </p:cNvPr>
          <p:cNvSpPr>
            <a:spLocks noGrp="1"/>
          </p:cNvSpPr>
          <p:nvPr>
            <p:ph idx="1"/>
          </p:nvPr>
        </p:nvSpPr>
        <p:spPr>
          <a:xfrm>
            <a:off x="457200" y="895350"/>
            <a:ext cx="8229600" cy="3810000"/>
          </a:xfrm>
        </p:spPr>
        <p:txBody>
          <a:bodyPr>
            <a:noAutofit/>
          </a:bodyPr>
          <a:lstStyle/>
          <a:p>
            <a:pPr>
              <a:lnSpc>
                <a:spcPct val="100000"/>
              </a:lnSpc>
            </a:pPr>
            <a:r>
              <a:rPr lang="en-US" sz="1800" dirty="0"/>
              <a:t>Hardware compatibility must be 100%.  We achieve this by being virtually indistinguishable from hardware, and we run over 1500 server hardware acceptance tests (e.g. LTP).  The OS thinks it’s running on hardware, and applications only know the OS on which they’re running.</a:t>
            </a:r>
          </a:p>
          <a:p>
            <a:pPr>
              <a:lnSpc>
                <a:spcPct val="100000"/>
              </a:lnSpc>
            </a:pPr>
            <a:r>
              <a:rPr lang="en-US" sz="1800" dirty="0"/>
              <a:t>Our SW reliability must be 100%.</a:t>
            </a:r>
          </a:p>
          <a:p>
            <a:pPr>
              <a:lnSpc>
                <a:spcPct val="100000"/>
              </a:lnSpc>
            </a:pPr>
            <a:r>
              <a:rPr lang="en-US" sz="1800" dirty="0"/>
              <a:t>But HW reliability is </a:t>
            </a:r>
            <a:r>
              <a:rPr lang="en-US" sz="1800" i="1" dirty="0"/>
              <a:t>never</a:t>
            </a:r>
            <a:r>
              <a:rPr lang="en-US" sz="1800" dirty="0"/>
              <a:t> 100%.  In the earlier years, this was troubling.  If one node fails, why wouldn’t it bring the entire software-defined-server down?</a:t>
            </a:r>
          </a:p>
          <a:p>
            <a:pPr>
              <a:lnSpc>
                <a:spcPct val="100000"/>
              </a:lnSpc>
            </a:pPr>
            <a:r>
              <a:rPr lang="en-US" sz="1800" dirty="0"/>
              <a:t>But fortunately, it turns out there is a very elegant solution to this problem in which all servers become </a:t>
            </a:r>
            <a:r>
              <a:rPr lang="en-US" sz="1800" i="1" dirty="0"/>
              <a:t>hot-swappable; </a:t>
            </a:r>
            <a:r>
              <a:rPr lang="en-US" sz="1800" dirty="0"/>
              <a:t>this is  due to existing abilities which can migrate redundant resources if impending hardware failures are detected through telemetry.</a:t>
            </a:r>
          </a:p>
          <a:p>
            <a:pPr>
              <a:lnSpc>
                <a:spcPct val="100000"/>
              </a:lnSpc>
            </a:pPr>
            <a:endParaRPr lang="en-US" sz="1800" dirty="0"/>
          </a:p>
        </p:txBody>
      </p:sp>
      <p:sp>
        <p:nvSpPr>
          <p:cNvPr id="3" name="Title 2">
            <a:extLst>
              <a:ext uri="{FF2B5EF4-FFF2-40B4-BE49-F238E27FC236}">
                <a16:creationId xmlns:a16="http://schemas.microsoft.com/office/drawing/2014/main" id="{3FC4330A-F7CF-124A-91A1-DCAE64C1026D}"/>
              </a:ext>
            </a:extLst>
          </p:cNvPr>
          <p:cNvSpPr>
            <a:spLocks noGrp="1"/>
          </p:cNvSpPr>
          <p:nvPr>
            <p:ph type="title"/>
          </p:nvPr>
        </p:nvSpPr>
        <p:spPr/>
        <p:txBody>
          <a:bodyPr/>
          <a:lstStyle/>
          <a:p>
            <a:r>
              <a:rPr lang="en-US" dirty="0"/>
              <a:t>Reliability, Resiliency, and Compatibility</a:t>
            </a:r>
          </a:p>
        </p:txBody>
      </p:sp>
    </p:spTree>
    <p:extLst>
      <p:ext uri="{BB962C8B-B14F-4D97-AF65-F5344CB8AC3E}">
        <p14:creationId xmlns:p14="http://schemas.microsoft.com/office/powerpoint/2010/main" val="7070665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31FB-9E1A-C743-8DC6-BDC84DA050FE}"/>
              </a:ext>
            </a:extLst>
          </p:cNvPr>
          <p:cNvSpPr>
            <a:spLocks noGrp="1"/>
          </p:cNvSpPr>
          <p:nvPr>
            <p:ph type="title"/>
          </p:nvPr>
        </p:nvSpPr>
        <p:spPr/>
        <p:txBody>
          <a:bodyPr/>
          <a:lstStyle/>
          <a:p>
            <a:endParaRPr lang="en-US"/>
          </a:p>
        </p:txBody>
      </p:sp>
      <p:pic>
        <p:nvPicPr>
          <p:cNvPr id="4" name="TidalGuard.mp4" descr="TidalGuard.mp4">
            <a:hlinkClick r:id="" action="ppaction://media"/>
            <a:extLst>
              <a:ext uri="{FF2B5EF4-FFF2-40B4-BE49-F238E27FC236}">
                <a16:creationId xmlns:a16="http://schemas.microsoft.com/office/drawing/2014/main" id="{98D6E60C-379D-A047-8220-E6E26BE7DC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86" y="5443"/>
            <a:ext cx="9144000" cy="5143500"/>
          </a:xfrm>
          <a:prstGeom prst="rect">
            <a:avLst/>
          </a:prstGeom>
        </p:spPr>
      </p:pic>
      <p:sp>
        <p:nvSpPr>
          <p:cNvPr id="5" name="TextBox 4">
            <a:extLst>
              <a:ext uri="{FF2B5EF4-FFF2-40B4-BE49-F238E27FC236}">
                <a16:creationId xmlns:a16="http://schemas.microsoft.com/office/drawing/2014/main" id="{D32EE50A-21A0-664A-A51D-A30156A52D9C}"/>
              </a:ext>
            </a:extLst>
          </p:cNvPr>
          <p:cNvSpPr txBox="1"/>
          <p:nvPr/>
        </p:nvSpPr>
        <p:spPr>
          <a:xfrm>
            <a:off x="7351030" y="0"/>
            <a:ext cx="1849737" cy="276999"/>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353E"/>
                </a:solidFill>
                <a:effectLst/>
                <a:uLnTx/>
                <a:uFillTx/>
                <a:latin typeface="Arial" panose="020B0604020202020204"/>
                <a:ea typeface="+mn-ea"/>
                <a:cs typeface="+mn-cs"/>
              </a:rPr>
              <a:t>Introducing TidalGuard</a:t>
            </a:r>
            <a:r>
              <a:rPr kumimoji="0" lang="en-US" sz="1100" b="0" i="0" u="none" strike="noStrike" kern="1200" cap="none" spc="0" normalizeH="0" baseline="0" noProof="0" dirty="0">
                <a:ln>
                  <a:noFill/>
                </a:ln>
                <a:solidFill>
                  <a:srgbClr val="2E353E"/>
                </a:solidFill>
                <a:effectLst/>
                <a:uLnTx/>
                <a:uFillTx/>
                <a:latin typeface="Arial" panose="020B0604020202020204"/>
                <a:ea typeface="+mn-ea"/>
                <a:cs typeface="+mn-cs"/>
              </a:rPr>
              <a:t>®</a:t>
            </a:r>
            <a:endParaRPr kumimoji="0" lang="en-US" sz="1200" b="0" i="0" u="none" strike="noStrike" kern="1200" cap="none" spc="0" normalizeH="0" baseline="0" noProof="0" dirty="0">
              <a:ln>
                <a:noFill/>
              </a:ln>
              <a:solidFill>
                <a:srgbClr val="2E353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AD9621B8-8BE5-FC47-8A07-8E555E3FBAB3}"/>
              </a:ext>
            </a:extLst>
          </p:cNvPr>
          <p:cNvSpPr txBox="1"/>
          <p:nvPr/>
        </p:nvSpPr>
        <p:spPr>
          <a:xfrm>
            <a:off x="8146600" y="4805318"/>
            <a:ext cx="798617" cy="276999"/>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Patented</a:t>
            </a:r>
          </a:p>
        </p:txBody>
      </p:sp>
    </p:spTree>
    <p:extLst>
      <p:ext uri="{BB962C8B-B14F-4D97-AF65-F5344CB8AC3E}">
        <p14:creationId xmlns:p14="http://schemas.microsoft.com/office/powerpoint/2010/main" val="317213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2" fill="hold"/>
                                        <p:tgtEl>
                                          <p:spTgt spid="4"/>
                                        </p:tgtEl>
                                      </p:cBhvr>
                                    </p:cmd>
                                  </p:childTnLst>
                                </p:cTn>
                              </p:par>
                              <p:par>
                                <p:cTn id="7" presetID="9" presetClass="exit" presetSubtype="0" fill="hold" grpId="0" nodeType="withEffect">
                                  <p:stCondLst>
                                    <p:cond delay="0"/>
                                  </p:stCondLst>
                                  <p:childTnLst>
                                    <p:animEffect transition="out" filter="dissolv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DC1E6F-4203-564E-864F-45F7832FD653}"/>
              </a:ext>
            </a:extLst>
          </p:cNvPr>
          <p:cNvSpPr/>
          <p:nvPr/>
        </p:nvSpPr>
        <p:spPr>
          <a:xfrm>
            <a:off x="0" y="0"/>
            <a:ext cx="9144000" cy="519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Graphical user interface, text, application&#10;&#10;Description automatically generated">
            <a:extLst>
              <a:ext uri="{FF2B5EF4-FFF2-40B4-BE49-F238E27FC236}">
                <a16:creationId xmlns:a16="http://schemas.microsoft.com/office/drawing/2014/main" id="{466DE3FD-DC7A-1940-A3F3-C5197D4AF88C}"/>
              </a:ext>
            </a:extLst>
          </p:cNvPr>
          <p:cNvPicPr>
            <a:picLocks/>
          </p:cNvPicPr>
          <p:nvPr/>
        </p:nvPicPr>
        <p:blipFill>
          <a:blip r:embed="rId3"/>
          <a:stretch>
            <a:fillRect/>
          </a:stretch>
        </p:blipFill>
        <p:spPr>
          <a:xfrm>
            <a:off x="4572000" y="188532"/>
            <a:ext cx="4114800" cy="2286000"/>
          </a:xfrm>
          <a:prstGeom prst="rect">
            <a:avLst/>
          </a:prstGeom>
          <a:noFill/>
          <a:ln>
            <a:solidFill>
              <a:schemeClr val="bg1"/>
            </a:solidFill>
          </a:ln>
          <a:effectLst>
            <a:outerShdw blurRad="50800" dist="50800" dir="3000000" algn="ctr" rotWithShape="0">
              <a:schemeClr val="bg1">
                <a:lumMod val="65000"/>
              </a:schemeClr>
            </a:outerShdw>
          </a:effectLst>
        </p:spPr>
      </p:pic>
      <p:pic>
        <p:nvPicPr>
          <p:cNvPr id="9" name="Picture 8" descr="Table&#10;&#10;Description automatically generated">
            <a:extLst>
              <a:ext uri="{FF2B5EF4-FFF2-40B4-BE49-F238E27FC236}">
                <a16:creationId xmlns:a16="http://schemas.microsoft.com/office/drawing/2014/main" id="{DAD22F36-11B0-9745-BF31-D4DBBAF87AE6}"/>
              </a:ext>
            </a:extLst>
          </p:cNvPr>
          <p:cNvPicPr>
            <a:picLocks/>
          </p:cNvPicPr>
          <p:nvPr/>
        </p:nvPicPr>
        <p:blipFill>
          <a:blip r:embed="rId4"/>
          <a:stretch>
            <a:fillRect/>
          </a:stretch>
        </p:blipFill>
        <p:spPr>
          <a:xfrm>
            <a:off x="250520" y="188532"/>
            <a:ext cx="4114800" cy="2286000"/>
          </a:xfrm>
          <a:prstGeom prst="rect">
            <a:avLst/>
          </a:prstGeom>
          <a:noFill/>
          <a:ln>
            <a:solidFill>
              <a:schemeClr val="bg1"/>
            </a:solidFill>
          </a:ln>
          <a:effectLst>
            <a:outerShdw blurRad="50800" dist="50800" dir="3000000" algn="ctr" rotWithShape="0">
              <a:schemeClr val="bg1">
                <a:lumMod val="65000"/>
              </a:schemeClr>
            </a:outerShdw>
          </a:effectLst>
        </p:spPr>
      </p:pic>
      <p:pic>
        <p:nvPicPr>
          <p:cNvPr id="11" name="Picture 10" descr="Graphical user interface, application&#10;&#10;Description automatically generated">
            <a:extLst>
              <a:ext uri="{FF2B5EF4-FFF2-40B4-BE49-F238E27FC236}">
                <a16:creationId xmlns:a16="http://schemas.microsoft.com/office/drawing/2014/main" id="{9691305C-F609-5249-AD63-DFBBE1697FFF}"/>
              </a:ext>
            </a:extLst>
          </p:cNvPr>
          <p:cNvPicPr>
            <a:picLocks/>
          </p:cNvPicPr>
          <p:nvPr/>
        </p:nvPicPr>
        <p:blipFill>
          <a:blip r:embed="rId5"/>
          <a:stretch>
            <a:fillRect/>
          </a:stretch>
        </p:blipFill>
        <p:spPr>
          <a:xfrm>
            <a:off x="250520" y="2617678"/>
            <a:ext cx="4114800" cy="2286000"/>
          </a:xfrm>
          <a:prstGeom prst="rect">
            <a:avLst/>
          </a:prstGeom>
          <a:noFill/>
          <a:ln>
            <a:solidFill>
              <a:schemeClr val="bg1"/>
            </a:solidFill>
          </a:ln>
          <a:effectLst>
            <a:outerShdw blurRad="50800" dist="50800" dir="3000000" algn="ctr" rotWithShape="0">
              <a:schemeClr val="bg1">
                <a:lumMod val="65000"/>
              </a:schemeClr>
            </a:outerShdw>
          </a:effectLst>
        </p:spPr>
      </p:pic>
      <p:pic>
        <p:nvPicPr>
          <p:cNvPr id="8" name="Picture 7" descr="Logo&#10;&#10;Description automatically generated">
            <a:extLst>
              <a:ext uri="{FF2B5EF4-FFF2-40B4-BE49-F238E27FC236}">
                <a16:creationId xmlns:a16="http://schemas.microsoft.com/office/drawing/2014/main" id="{B4280FF5-6858-9949-B637-36ABC919FCF4}"/>
              </a:ext>
            </a:extLst>
          </p:cNvPr>
          <p:cNvPicPr>
            <a:picLocks noChangeAspect="1"/>
          </p:cNvPicPr>
          <p:nvPr/>
        </p:nvPicPr>
        <p:blipFill>
          <a:blip r:embed="rId6"/>
          <a:stretch>
            <a:fillRect/>
          </a:stretch>
        </p:blipFill>
        <p:spPr>
          <a:xfrm>
            <a:off x="4809010" y="2761426"/>
            <a:ext cx="3764875" cy="1072990"/>
          </a:xfrm>
          <a:prstGeom prst="rect">
            <a:avLst/>
          </a:prstGeom>
        </p:spPr>
      </p:pic>
      <p:sp>
        <p:nvSpPr>
          <p:cNvPr id="10" name="Rounded Rectangle 9">
            <a:extLst>
              <a:ext uri="{FF2B5EF4-FFF2-40B4-BE49-F238E27FC236}">
                <a16:creationId xmlns:a16="http://schemas.microsoft.com/office/drawing/2014/main" id="{DAC88771-70FC-8F45-9DF0-7660D64874FC}"/>
              </a:ext>
            </a:extLst>
          </p:cNvPr>
          <p:cNvSpPr/>
          <p:nvPr/>
        </p:nvSpPr>
        <p:spPr>
          <a:xfrm>
            <a:off x="4672091" y="3964120"/>
            <a:ext cx="4038715" cy="939558"/>
          </a:xfrm>
          <a:prstGeom prst="roundRect">
            <a:avLst>
              <a:gd name="adj" fmla="val 5826"/>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 Two 9’s to System Uptime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100X Improvement</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708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789244-E80F-D87D-B55D-078A540A7791}"/>
              </a:ext>
            </a:extLst>
          </p:cNvPr>
          <p:cNvSpPr>
            <a:spLocks noGrp="1"/>
          </p:cNvSpPr>
          <p:nvPr>
            <p:ph idx="1"/>
          </p:nvPr>
        </p:nvSpPr>
        <p:spPr>
          <a:xfrm>
            <a:off x="376280" y="1080034"/>
            <a:ext cx="8063713" cy="3427230"/>
          </a:xfrm>
        </p:spPr>
        <p:txBody>
          <a:bodyPr>
            <a:normAutofit/>
          </a:bodyPr>
          <a:lstStyle/>
          <a:p>
            <a:pPr>
              <a:lnSpc>
                <a:spcPct val="150000"/>
              </a:lnSpc>
            </a:pPr>
            <a:r>
              <a:rPr lang="en-US" sz="1800" dirty="0"/>
              <a:t>Objective</a:t>
            </a:r>
          </a:p>
          <a:p>
            <a:pPr marL="800100" lvl="1" indent="-457200">
              <a:lnSpc>
                <a:spcPct val="150000"/>
              </a:lnSpc>
              <a:buFont typeface="+mj-lt"/>
              <a:buAutoNum type="arabicPeriod"/>
            </a:pPr>
            <a:r>
              <a:rPr lang="en-US" sz="1800" dirty="0"/>
              <a:t>Demonstrate that a Server connected to a Memory Appliance can outperform the same Server with no additional memory</a:t>
            </a:r>
          </a:p>
          <a:p>
            <a:pPr marL="800100" lvl="1" indent="-457200">
              <a:lnSpc>
                <a:spcPct val="150000"/>
              </a:lnSpc>
              <a:buFont typeface="+mj-lt"/>
              <a:buAutoNum type="arabicPeriod"/>
            </a:pPr>
            <a:r>
              <a:rPr lang="en-US" sz="1800" dirty="0"/>
              <a:t>Do it over a weekend</a:t>
            </a:r>
          </a:p>
          <a:p>
            <a:pPr marL="800100" lvl="1" indent="-457200">
              <a:lnSpc>
                <a:spcPct val="150000"/>
              </a:lnSpc>
              <a:buFont typeface="+mj-lt"/>
              <a:buAutoNum type="arabicPeriod"/>
            </a:pPr>
            <a:r>
              <a:rPr lang="en-US" sz="1800" dirty="0"/>
              <a:t>Use standard unmodified application and benchmarks</a:t>
            </a:r>
          </a:p>
          <a:p>
            <a:pPr marL="800100" lvl="1" indent="-457200">
              <a:lnSpc>
                <a:spcPct val="150000"/>
              </a:lnSpc>
              <a:buFont typeface="+mj-lt"/>
              <a:buAutoNum type="arabicPeriod"/>
            </a:pPr>
            <a:r>
              <a:rPr lang="en-US" sz="1800" dirty="0"/>
              <a:t>Use an off the shelf Oracle Database running standard TPC-H Benchmark</a:t>
            </a:r>
          </a:p>
          <a:p>
            <a:pPr lvl="2"/>
            <a:endParaRPr lang="en-US" sz="1800" dirty="0"/>
          </a:p>
        </p:txBody>
      </p:sp>
      <p:sp>
        <p:nvSpPr>
          <p:cNvPr id="4" name="Title 3">
            <a:extLst>
              <a:ext uri="{FF2B5EF4-FFF2-40B4-BE49-F238E27FC236}">
                <a16:creationId xmlns:a16="http://schemas.microsoft.com/office/drawing/2014/main" id="{71A85B9A-F048-DD8B-8681-A647B45494FA}"/>
              </a:ext>
            </a:extLst>
          </p:cNvPr>
          <p:cNvSpPr>
            <a:spLocks noGrp="1"/>
          </p:cNvSpPr>
          <p:nvPr>
            <p:ph type="title"/>
          </p:nvPr>
        </p:nvSpPr>
        <p:spPr/>
        <p:txBody>
          <a:bodyPr>
            <a:normAutofit/>
          </a:bodyPr>
          <a:lstStyle/>
          <a:p>
            <a:r>
              <a:rPr lang="en-US" dirty="0"/>
              <a:t>Pre-CXL Memory Appliance Proof of Concept</a:t>
            </a:r>
          </a:p>
        </p:txBody>
      </p:sp>
    </p:spTree>
    <p:extLst>
      <p:ext uri="{BB962C8B-B14F-4D97-AF65-F5344CB8AC3E}">
        <p14:creationId xmlns:p14="http://schemas.microsoft.com/office/powerpoint/2010/main" val="169490583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2879-77D9-DDD6-26B6-ECD9228969DC}"/>
              </a:ext>
            </a:extLst>
          </p:cNvPr>
          <p:cNvSpPr>
            <a:spLocks noGrp="1"/>
          </p:cNvSpPr>
          <p:nvPr>
            <p:ph type="title"/>
          </p:nvPr>
        </p:nvSpPr>
        <p:spPr>
          <a:xfrm>
            <a:off x="457199" y="38100"/>
            <a:ext cx="8468797" cy="857250"/>
          </a:xfrm>
        </p:spPr>
        <p:txBody>
          <a:bodyPr>
            <a:normAutofit fontScale="90000"/>
          </a:bodyPr>
          <a:lstStyle/>
          <a:p>
            <a:r>
              <a:rPr lang="en-US" dirty="0"/>
              <a:t>Oracle TPC-H:  BareMetal Server vs. Server + NAM</a:t>
            </a:r>
          </a:p>
        </p:txBody>
      </p:sp>
      <p:pic>
        <p:nvPicPr>
          <p:cNvPr id="2" name="Picture 1">
            <a:extLst>
              <a:ext uri="{FF2B5EF4-FFF2-40B4-BE49-F238E27FC236}">
                <a16:creationId xmlns:a16="http://schemas.microsoft.com/office/drawing/2014/main" id="{B136BD87-C580-743B-2FE2-952BF6B89AC0}"/>
              </a:ext>
            </a:extLst>
          </p:cNvPr>
          <p:cNvPicPr>
            <a:picLocks noChangeAspect="1"/>
          </p:cNvPicPr>
          <p:nvPr/>
        </p:nvPicPr>
        <p:blipFill>
          <a:blip r:embed="rId2"/>
          <a:stretch>
            <a:fillRect/>
          </a:stretch>
        </p:blipFill>
        <p:spPr>
          <a:xfrm>
            <a:off x="685800" y="895350"/>
            <a:ext cx="7772400" cy="3807531"/>
          </a:xfrm>
          <a:prstGeom prst="rect">
            <a:avLst/>
          </a:prstGeom>
        </p:spPr>
      </p:pic>
      <p:sp>
        <p:nvSpPr>
          <p:cNvPr id="3" name="TextBox 2">
            <a:extLst>
              <a:ext uri="{FF2B5EF4-FFF2-40B4-BE49-F238E27FC236}">
                <a16:creationId xmlns:a16="http://schemas.microsoft.com/office/drawing/2014/main" id="{A19A7571-01BB-8FFD-068B-082E292D0E83}"/>
              </a:ext>
            </a:extLst>
          </p:cNvPr>
          <p:cNvSpPr txBox="1"/>
          <p:nvPr/>
        </p:nvSpPr>
        <p:spPr>
          <a:xfrm>
            <a:off x="1570736" y="1810899"/>
            <a:ext cx="3194529" cy="300082"/>
          </a:xfrm>
          <a:prstGeom prst="rect">
            <a:avLst/>
          </a:prstGeom>
          <a:noFill/>
        </p:spPr>
        <p:txBody>
          <a:bodyPr wrap="none" rtlCol="0">
            <a:spAutoFit/>
          </a:bodyPr>
          <a:lstStyle/>
          <a:p>
            <a:r>
              <a:rPr lang="en-US" dirty="0">
                <a:solidFill>
                  <a:srgbClr val="FF0000"/>
                </a:solidFill>
              </a:rPr>
              <a:t>DOES NOT RUN – Insufficient Memory</a:t>
            </a:r>
          </a:p>
        </p:txBody>
      </p:sp>
      <p:sp>
        <p:nvSpPr>
          <p:cNvPr id="4" name="Rectangle 3">
            <a:extLst>
              <a:ext uri="{FF2B5EF4-FFF2-40B4-BE49-F238E27FC236}">
                <a16:creationId xmlns:a16="http://schemas.microsoft.com/office/drawing/2014/main" id="{F161EFC6-A710-5B57-75FB-9A0A17238CBF}"/>
              </a:ext>
            </a:extLst>
          </p:cNvPr>
          <p:cNvSpPr/>
          <p:nvPr/>
        </p:nvSpPr>
        <p:spPr>
          <a:xfrm>
            <a:off x="844062" y="3150158"/>
            <a:ext cx="7455876" cy="1281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7402B4-E6DD-C42F-E4ED-38604C4542AA}"/>
              </a:ext>
            </a:extLst>
          </p:cNvPr>
          <p:cNvSpPr txBox="1"/>
          <p:nvPr/>
        </p:nvSpPr>
        <p:spPr>
          <a:xfrm>
            <a:off x="7839635" y="4521166"/>
            <a:ext cx="684803" cy="261610"/>
          </a:xfrm>
          <a:prstGeom prst="rect">
            <a:avLst/>
          </a:prstGeom>
          <a:noFill/>
        </p:spPr>
        <p:txBody>
          <a:bodyPr wrap="none" rtlCol="0">
            <a:spAutoFit/>
          </a:bodyPr>
          <a:lstStyle/>
          <a:p>
            <a:r>
              <a:rPr lang="en-US" sz="1050" dirty="0"/>
              <a:t>seconds</a:t>
            </a:r>
          </a:p>
        </p:txBody>
      </p:sp>
    </p:spTree>
    <p:extLst>
      <p:ext uri="{BB962C8B-B14F-4D97-AF65-F5344CB8AC3E}">
        <p14:creationId xmlns:p14="http://schemas.microsoft.com/office/powerpoint/2010/main" val="129174145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2879-77D9-DDD6-26B6-ECD9228969DC}"/>
              </a:ext>
            </a:extLst>
          </p:cNvPr>
          <p:cNvSpPr>
            <a:spLocks noGrp="1"/>
          </p:cNvSpPr>
          <p:nvPr>
            <p:ph type="title"/>
          </p:nvPr>
        </p:nvSpPr>
        <p:spPr>
          <a:xfrm>
            <a:off x="457199" y="38100"/>
            <a:ext cx="8468797" cy="857250"/>
          </a:xfrm>
        </p:spPr>
        <p:txBody>
          <a:bodyPr>
            <a:normAutofit fontScale="90000"/>
          </a:bodyPr>
          <a:lstStyle/>
          <a:p>
            <a:r>
              <a:rPr lang="en-US" dirty="0"/>
              <a:t>Oracle TPC-H:  BareMetal Server vs. Server + NAM</a:t>
            </a:r>
            <a:br>
              <a:rPr lang="en-US" dirty="0"/>
            </a:br>
            <a:r>
              <a:rPr lang="en-US" dirty="0"/>
              <a:t>Row Store (RS) vs. Column Store (CS)</a:t>
            </a:r>
          </a:p>
        </p:txBody>
      </p:sp>
      <p:pic>
        <p:nvPicPr>
          <p:cNvPr id="2" name="Picture 1">
            <a:extLst>
              <a:ext uri="{FF2B5EF4-FFF2-40B4-BE49-F238E27FC236}">
                <a16:creationId xmlns:a16="http://schemas.microsoft.com/office/drawing/2014/main" id="{B136BD87-C580-743B-2FE2-952BF6B89AC0}"/>
              </a:ext>
            </a:extLst>
          </p:cNvPr>
          <p:cNvPicPr>
            <a:picLocks noChangeAspect="1"/>
          </p:cNvPicPr>
          <p:nvPr/>
        </p:nvPicPr>
        <p:blipFill>
          <a:blip r:embed="rId3"/>
          <a:stretch>
            <a:fillRect/>
          </a:stretch>
        </p:blipFill>
        <p:spPr>
          <a:xfrm>
            <a:off x="685800" y="895350"/>
            <a:ext cx="7772400" cy="3807531"/>
          </a:xfrm>
          <a:prstGeom prst="rect">
            <a:avLst/>
          </a:prstGeom>
        </p:spPr>
      </p:pic>
      <p:sp>
        <p:nvSpPr>
          <p:cNvPr id="3" name="TextBox 2">
            <a:extLst>
              <a:ext uri="{FF2B5EF4-FFF2-40B4-BE49-F238E27FC236}">
                <a16:creationId xmlns:a16="http://schemas.microsoft.com/office/drawing/2014/main" id="{A19A7571-01BB-8FFD-068B-082E292D0E83}"/>
              </a:ext>
            </a:extLst>
          </p:cNvPr>
          <p:cNvSpPr txBox="1"/>
          <p:nvPr/>
        </p:nvSpPr>
        <p:spPr>
          <a:xfrm>
            <a:off x="1570736" y="1810899"/>
            <a:ext cx="3194529" cy="300082"/>
          </a:xfrm>
          <a:prstGeom prst="rect">
            <a:avLst/>
          </a:prstGeom>
          <a:noFill/>
        </p:spPr>
        <p:txBody>
          <a:bodyPr wrap="none" rtlCol="0">
            <a:spAutoFit/>
          </a:bodyPr>
          <a:lstStyle/>
          <a:p>
            <a:r>
              <a:rPr lang="en-US" dirty="0">
                <a:solidFill>
                  <a:srgbClr val="FF0000"/>
                </a:solidFill>
              </a:rPr>
              <a:t>DOES NOT RUN – Insufficient Memory</a:t>
            </a:r>
          </a:p>
        </p:txBody>
      </p:sp>
      <p:sp>
        <p:nvSpPr>
          <p:cNvPr id="4" name="TextBox 3">
            <a:extLst>
              <a:ext uri="{FF2B5EF4-FFF2-40B4-BE49-F238E27FC236}">
                <a16:creationId xmlns:a16="http://schemas.microsoft.com/office/drawing/2014/main" id="{B7E2F1DE-3098-B1CA-239E-BE7A575B5FF9}"/>
              </a:ext>
            </a:extLst>
          </p:cNvPr>
          <p:cNvSpPr txBox="1"/>
          <p:nvPr/>
        </p:nvSpPr>
        <p:spPr>
          <a:xfrm>
            <a:off x="4813160" y="3170255"/>
            <a:ext cx="1349600" cy="369332"/>
          </a:xfrm>
          <a:prstGeom prst="rect">
            <a:avLst/>
          </a:prstGeom>
          <a:noFill/>
        </p:spPr>
        <p:txBody>
          <a:bodyPr wrap="none" rtlCol="0">
            <a:spAutoFit/>
          </a:bodyPr>
          <a:lstStyle/>
          <a:p>
            <a:r>
              <a:rPr lang="en-US" sz="1800" b="1" dirty="0">
                <a:solidFill>
                  <a:srgbClr val="FFC000"/>
                </a:solidFill>
              </a:rPr>
              <a:t>1.8X Faster</a:t>
            </a:r>
          </a:p>
        </p:txBody>
      </p:sp>
      <p:sp>
        <p:nvSpPr>
          <p:cNvPr id="6" name="TextBox 5">
            <a:extLst>
              <a:ext uri="{FF2B5EF4-FFF2-40B4-BE49-F238E27FC236}">
                <a16:creationId xmlns:a16="http://schemas.microsoft.com/office/drawing/2014/main" id="{4BF15D7D-C73A-998B-E974-B01021CBEE78}"/>
              </a:ext>
            </a:extLst>
          </p:cNvPr>
          <p:cNvSpPr txBox="1"/>
          <p:nvPr/>
        </p:nvSpPr>
        <p:spPr>
          <a:xfrm>
            <a:off x="3341997" y="3863746"/>
            <a:ext cx="1349600" cy="369332"/>
          </a:xfrm>
          <a:prstGeom prst="rect">
            <a:avLst/>
          </a:prstGeom>
          <a:noFill/>
        </p:spPr>
        <p:txBody>
          <a:bodyPr wrap="none" rtlCol="0">
            <a:spAutoFit/>
          </a:bodyPr>
          <a:lstStyle/>
          <a:p>
            <a:r>
              <a:rPr lang="en-US" sz="1800" b="1" dirty="0">
                <a:solidFill>
                  <a:srgbClr val="FFC000"/>
                </a:solidFill>
              </a:rPr>
              <a:t>3.4X Faster</a:t>
            </a:r>
          </a:p>
        </p:txBody>
      </p:sp>
      <p:sp>
        <p:nvSpPr>
          <p:cNvPr id="7" name="TextBox 6">
            <a:extLst>
              <a:ext uri="{FF2B5EF4-FFF2-40B4-BE49-F238E27FC236}">
                <a16:creationId xmlns:a16="http://schemas.microsoft.com/office/drawing/2014/main" id="{A45AE5C0-7920-CE92-80CF-3A9A100D2031}"/>
              </a:ext>
            </a:extLst>
          </p:cNvPr>
          <p:cNvSpPr txBox="1"/>
          <p:nvPr/>
        </p:nvSpPr>
        <p:spPr>
          <a:xfrm>
            <a:off x="7839635" y="4521166"/>
            <a:ext cx="684803" cy="261610"/>
          </a:xfrm>
          <a:prstGeom prst="rect">
            <a:avLst/>
          </a:prstGeom>
          <a:noFill/>
        </p:spPr>
        <p:txBody>
          <a:bodyPr wrap="none" rtlCol="0">
            <a:spAutoFit/>
          </a:bodyPr>
          <a:lstStyle/>
          <a:p>
            <a:r>
              <a:rPr lang="en-US" sz="1050" dirty="0"/>
              <a:t>seconds</a:t>
            </a:r>
          </a:p>
        </p:txBody>
      </p:sp>
    </p:spTree>
    <p:extLst>
      <p:ext uri="{BB962C8B-B14F-4D97-AF65-F5344CB8AC3E}">
        <p14:creationId xmlns:p14="http://schemas.microsoft.com/office/powerpoint/2010/main" val="390567932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FD1AA-2C64-9D4E-AF51-65DBE59C3063}"/>
              </a:ext>
            </a:extLst>
          </p:cNvPr>
          <p:cNvSpPr>
            <a:spLocks noGrp="1"/>
          </p:cNvSpPr>
          <p:nvPr>
            <p:ph idx="1"/>
          </p:nvPr>
        </p:nvSpPr>
        <p:spPr>
          <a:xfrm>
            <a:off x="381000" y="1078770"/>
            <a:ext cx="8229600" cy="3674836"/>
          </a:xfrm>
        </p:spPr>
        <p:txBody>
          <a:bodyPr>
            <a:normAutofit lnSpcReduction="10000"/>
          </a:bodyPr>
          <a:lstStyle/>
          <a:p>
            <a:r>
              <a:rPr lang="en-US" dirty="0"/>
              <a:t>Scalable development and operational environment</a:t>
            </a:r>
          </a:p>
          <a:p>
            <a:pPr lvl="1"/>
            <a:r>
              <a:rPr lang="en-US" dirty="0"/>
              <a:t>Need more memory or processors? Add / Test in Minutes</a:t>
            </a:r>
          </a:p>
          <a:p>
            <a:pPr lvl="1"/>
            <a:r>
              <a:rPr lang="en-US" dirty="0"/>
              <a:t>Developers can build, test, and deploy against a performance target</a:t>
            </a:r>
          </a:p>
          <a:p>
            <a:pPr lvl="1"/>
            <a:endParaRPr lang="en-US" dirty="0"/>
          </a:p>
          <a:p>
            <a:r>
              <a:rPr lang="en-US" b="1" i="1" dirty="0"/>
              <a:t>Scale the server to your problem, rather than scale the problem to the server</a:t>
            </a:r>
          </a:p>
          <a:p>
            <a:pPr lvl="1"/>
            <a:r>
              <a:rPr lang="en-US" i="1" dirty="0"/>
              <a:t>No longer need to scale your problem to your server! </a:t>
            </a:r>
          </a:p>
          <a:p>
            <a:pPr lvl="1"/>
            <a:r>
              <a:rPr lang="en-US" dirty="0"/>
              <a:t>Size the server you need to the current requirement</a:t>
            </a:r>
          </a:p>
          <a:p>
            <a:pPr lvl="1"/>
            <a:endParaRPr lang="en-US" i="1" dirty="0"/>
          </a:p>
          <a:p>
            <a:r>
              <a:rPr lang="en-US" dirty="0"/>
              <a:t>Automation</a:t>
            </a:r>
          </a:p>
          <a:p>
            <a:pPr lvl="1"/>
            <a:r>
              <a:rPr lang="en-US" dirty="0"/>
              <a:t>Allow the machine automatically to scale itself up or down</a:t>
            </a:r>
          </a:p>
          <a:p>
            <a:pPr lvl="1"/>
            <a:r>
              <a:rPr lang="en-US" dirty="0"/>
              <a:t>The server exactly matches the performance needs</a:t>
            </a:r>
          </a:p>
          <a:p>
            <a:pPr lvl="1"/>
            <a:r>
              <a:rPr lang="en-US" dirty="0"/>
              <a:t>License the SW only for what you need, when you need it</a:t>
            </a:r>
          </a:p>
          <a:p>
            <a:pPr lvl="1"/>
            <a:r>
              <a:rPr lang="en-US" dirty="0"/>
              <a:t>Saves $$ by only using what you need, when you need it</a:t>
            </a:r>
          </a:p>
          <a:p>
            <a:pPr lvl="1"/>
            <a:endParaRPr lang="en-US" dirty="0"/>
          </a:p>
          <a:p>
            <a:r>
              <a:rPr lang="en-US" dirty="0"/>
              <a:t>You can choose: On-premise or in the Cloud</a:t>
            </a:r>
          </a:p>
        </p:txBody>
      </p:sp>
      <p:sp>
        <p:nvSpPr>
          <p:cNvPr id="3" name="Title 2">
            <a:extLst>
              <a:ext uri="{FF2B5EF4-FFF2-40B4-BE49-F238E27FC236}">
                <a16:creationId xmlns:a16="http://schemas.microsoft.com/office/drawing/2014/main" id="{B5AA0504-77A1-AE42-904D-97171113120C}"/>
              </a:ext>
            </a:extLst>
          </p:cNvPr>
          <p:cNvSpPr>
            <a:spLocks noGrp="1"/>
          </p:cNvSpPr>
          <p:nvPr>
            <p:ph type="title"/>
          </p:nvPr>
        </p:nvSpPr>
        <p:spPr>
          <a:xfrm>
            <a:off x="457200" y="38100"/>
            <a:ext cx="8229600" cy="857250"/>
          </a:xfrm>
        </p:spPr>
        <p:txBody>
          <a:bodyPr/>
          <a:lstStyle/>
          <a:p>
            <a:r>
              <a:rPr lang="en-US"/>
              <a:t>Benefits</a:t>
            </a:r>
            <a:endParaRPr lang="en-US" dirty="0"/>
          </a:p>
        </p:txBody>
      </p:sp>
    </p:spTree>
    <p:extLst>
      <p:ext uri="{BB962C8B-B14F-4D97-AF65-F5344CB8AC3E}">
        <p14:creationId xmlns:p14="http://schemas.microsoft.com/office/powerpoint/2010/main" val="1936665632"/>
      </p:ext>
    </p:extLst>
  </p:cSld>
  <p:clrMapOvr>
    <a:masterClrMapping/>
  </p:clrMapOvr>
  <p:transition spd="med" advTm="56332"/>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So</a:t>
            </a:r>
            <a:r>
              <a:rPr lang="en-US"/>
              <a:t>, what </a:t>
            </a:r>
            <a:r>
              <a:rPr lang="en-US" dirty="0"/>
              <a:t>is it?</a:t>
            </a:r>
          </a:p>
        </p:txBody>
      </p:sp>
      <p:sp>
        <p:nvSpPr>
          <p:cNvPr id="4" name="TextBox 3">
            <a:extLst>
              <a:ext uri="{FF2B5EF4-FFF2-40B4-BE49-F238E27FC236}">
                <a16:creationId xmlns:a16="http://schemas.microsoft.com/office/drawing/2014/main" id="{5F2EA5DF-3B26-984C-80D2-CEF9AA820A7B}"/>
              </a:ext>
            </a:extLst>
          </p:cNvPr>
          <p:cNvSpPr txBox="1"/>
          <p:nvPr/>
        </p:nvSpPr>
        <p:spPr>
          <a:xfrm>
            <a:off x="632214" y="1219167"/>
            <a:ext cx="7750098" cy="3549690"/>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800" dirty="0">
                <a:solidFill>
                  <a:schemeClr val="bg1"/>
                </a:solidFill>
              </a:rPr>
              <a:t>Implementation of a distributed virtual machine architecture</a:t>
            </a:r>
          </a:p>
          <a:p>
            <a:pPr marL="285750" indent="-285750">
              <a:spcAft>
                <a:spcPts val="800"/>
              </a:spcAft>
              <a:buFont typeface="Arial" panose="020B0604020202020204" pitchFamily="34" charset="0"/>
              <a:buChar char="•"/>
            </a:pPr>
            <a:r>
              <a:rPr lang="en-US" sz="1800" dirty="0">
                <a:solidFill>
                  <a:schemeClr val="bg1"/>
                </a:solidFill>
              </a:rPr>
              <a:t>The VM aggregates all the processors, all the memory, all the disks, and all the local storage and treats this set of resources as running in a single virtual machine</a:t>
            </a:r>
          </a:p>
          <a:p>
            <a:pPr marL="285750" indent="-285750">
              <a:spcAft>
                <a:spcPts val="800"/>
              </a:spcAft>
              <a:buFont typeface="Arial" panose="020B0604020202020204" pitchFamily="34" charset="0"/>
              <a:buChar char="•"/>
            </a:pPr>
            <a:r>
              <a:rPr lang="en-US" sz="1800" dirty="0">
                <a:solidFill>
                  <a:schemeClr val="bg1"/>
                </a:solidFill>
              </a:rPr>
              <a:t>The virtual machine runs across a cluster of closely cooperating, dedicated, homogeneous, off-the-shelf commodity servers, connected by standard Ethernet  </a:t>
            </a:r>
          </a:p>
          <a:p>
            <a:pPr marL="285750" indent="-285750">
              <a:spcAft>
                <a:spcPts val="800"/>
              </a:spcAft>
              <a:buFont typeface="Arial" panose="020B0604020202020204" pitchFamily="34" charset="0"/>
              <a:buChar char="•"/>
            </a:pPr>
            <a:r>
              <a:rPr lang="en-US" sz="1800" dirty="0">
                <a:solidFill>
                  <a:schemeClr val="bg1"/>
                </a:solidFill>
              </a:rPr>
              <a:t>The virtual machine boots a single standard operating system like RedHat, SUSE, Oracle Linux etc. The OS just runs as if it were on a single server</a:t>
            </a:r>
          </a:p>
          <a:p>
            <a:pPr marL="285750" indent="-285750">
              <a:spcAft>
                <a:spcPts val="800"/>
              </a:spcAft>
              <a:buFont typeface="Arial" panose="020B0604020202020204" pitchFamily="34" charset="0"/>
              <a:buChar char="•"/>
            </a:pPr>
            <a:r>
              <a:rPr lang="en-US" sz="1800" i="1" dirty="0">
                <a:solidFill>
                  <a:schemeClr val="bg1"/>
                </a:solidFill>
              </a:rPr>
              <a:t>No changes to any OS, compiler, libraries or applications are required</a:t>
            </a:r>
          </a:p>
        </p:txBody>
      </p:sp>
    </p:spTree>
    <p:extLst>
      <p:ext uri="{BB962C8B-B14F-4D97-AF65-F5344CB8AC3E}">
        <p14:creationId xmlns:p14="http://schemas.microsoft.com/office/powerpoint/2010/main" val="94257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51782970-EB45-A14A-AA89-E271334BEA8A}"/>
              </a:ext>
            </a:extLst>
          </p:cNvPr>
          <p:cNvSpPr>
            <a:spLocks noGrp="1"/>
          </p:cNvSpPr>
          <p:nvPr>
            <p:ph idx="1"/>
          </p:nvPr>
        </p:nvSpPr>
        <p:spPr>
          <a:xfrm>
            <a:off x="457200" y="1200150"/>
            <a:ext cx="8229600" cy="3394075"/>
          </a:xfrm>
        </p:spPr>
        <p:txBody>
          <a:bodyPr>
            <a:normAutofit/>
          </a:bodyPr>
          <a:lstStyle/>
          <a:p>
            <a:r>
              <a:rPr lang="en-US" sz="2000" dirty="0">
                <a:latin typeface="+mn-lt"/>
                <a:cs typeface="Lato" panose="020F0502020204030203" pitchFamily="34" charset="0"/>
              </a:rPr>
              <a:t>It’s important to rethink some fundamental assumptions (counter-factual thinking)</a:t>
            </a:r>
          </a:p>
          <a:p>
            <a:r>
              <a:rPr lang="en-US" sz="2000" dirty="0">
                <a:latin typeface="+mn-lt"/>
                <a:cs typeface="Lato" panose="020F0502020204030203" pitchFamily="34" charset="0"/>
              </a:rPr>
              <a:t>How it works</a:t>
            </a:r>
          </a:p>
          <a:p>
            <a:r>
              <a:rPr lang="en-US" sz="2000" dirty="0">
                <a:latin typeface="+mn-lt"/>
                <a:cs typeface="Lato" panose="020F0502020204030203" pitchFamily="34" charset="0"/>
              </a:rPr>
              <a:t>OS and application compatibility</a:t>
            </a:r>
          </a:p>
          <a:p>
            <a:r>
              <a:rPr lang="en-US" sz="2000" dirty="0">
                <a:latin typeface="+mn-lt"/>
                <a:cs typeface="Lato" panose="020F0502020204030203" pitchFamily="34" charset="0"/>
              </a:rPr>
              <a:t>Performance</a:t>
            </a:r>
          </a:p>
          <a:p>
            <a:r>
              <a:rPr lang="en-US" sz="2000" dirty="0">
                <a:latin typeface="+mn-lt"/>
                <a:cs typeface="Lato" panose="020F0502020204030203" pitchFamily="34" charset="0"/>
              </a:rPr>
              <a:t>Reliability/High Availability</a:t>
            </a:r>
          </a:p>
          <a:p>
            <a:r>
              <a:rPr lang="en-US" sz="2000" dirty="0">
                <a:latin typeface="+mn-lt"/>
                <a:cs typeface="Lato" panose="020F0502020204030203" pitchFamily="34" charset="0"/>
              </a:rPr>
              <a:t>Increase deployment options</a:t>
            </a:r>
          </a:p>
          <a:p>
            <a:r>
              <a:rPr lang="en-US" sz="2000" dirty="0">
                <a:latin typeface="+mn-lt"/>
                <a:cs typeface="Lato" panose="020F0502020204030203" pitchFamily="34" charset="0"/>
              </a:rPr>
              <a:t>Anticipates Memory Appliances</a:t>
            </a:r>
          </a:p>
        </p:txBody>
      </p:sp>
      <p:sp>
        <p:nvSpPr>
          <p:cNvPr id="3" name="Title 2">
            <a:extLst>
              <a:ext uri="{FF2B5EF4-FFF2-40B4-BE49-F238E27FC236}">
                <a16:creationId xmlns:a16="http://schemas.microsoft.com/office/drawing/2014/main" id="{B5AA0504-77A1-AE42-904D-97171113120C}"/>
              </a:ext>
            </a:extLst>
          </p:cNvPr>
          <p:cNvSpPr>
            <a:spLocks noGrp="1"/>
          </p:cNvSpPr>
          <p:nvPr>
            <p:ph type="title"/>
          </p:nvPr>
        </p:nvSpPr>
        <p:spPr>
          <a:xfrm>
            <a:off x="457200" y="38100"/>
            <a:ext cx="8229600" cy="857250"/>
          </a:xfrm>
        </p:spPr>
        <p:txBody>
          <a:bodyPr/>
          <a:lstStyle/>
          <a:p>
            <a:r>
              <a:rPr lang="en-US" dirty="0"/>
              <a:t>Summary</a:t>
            </a:r>
          </a:p>
        </p:txBody>
      </p:sp>
    </p:spTree>
    <p:extLst>
      <p:ext uri="{BB962C8B-B14F-4D97-AF65-F5344CB8AC3E}">
        <p14:creationId xmlns:p14="http://schemas.microsoft.com/office/powerpoint/2010/main" val="4166072660"/>
      </p:ext>
    </p:extLst>
  </p:cSld>
  <p:clrMapOvr>
    <a:masterClrMapping/>
  </p:clrMapOvr>
  <p:transition spd="med" advTm="56332"/>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AA0504-77A1-AE42-904D-97171113120C}"/>
              </a:ext>
            </a:extLst>
          </p:cNvPr>
          <p:cNvSpPr>
            <a:spLocks noGrp="1"/>
          </p:cNvSpPr>
          <p:nvPr>
            <p:ph type="title"/>
          </p:nvPr>
        </p:nvSpPr>
        <p:spPr>
          <a:xfrm>
            <a:off x="457200" y="38100"/>
            <a:ext cx="8229600" cy="857250"/>
          </a:xfrm>
        </p:spPr>
        <p:txBody>
          <a:bodyPr>
            <a:normAutofit fontScale="90000"/>
          </a:bodyPr>
          <a:lstStyle/>
          <a:p>
            <a:pPr algn="r"/>
            <a:r>
              <a:rPr lang="en-US" sz="2800" b="1" dirty="0">
                <a:effectLst>
                  <a:outerShdw blurRad="50800" dist="38100" dir="2700000" algn="tl" rotWithShape="0">
                    <a:prstClr val="black">
                      <a:alpha val="40000"/>
                    </a:prstClr>
                  </a:outerShdw>
                </a:effectLst>
                <a:latin typeface="Avenir Book" charset="0"/>
                <a:ea typeface="Avenir Book" charset="0"/>
                <a:cs typeface="Avenir Book" charset="0"/>
              </a:rPr>
              <a:t>“This is the way all servers will be built in the future”</a:t>
            </a:r>
            <a:br>
              <a:rPr lang="en-US" sz="2800" b="1" dirty="0">
                <a:effectLst>
                  <a:outerShdw blurRad="50800" dist="38100" dir="2700000" algn="tl" rotWithShape="0">
                    <a:prstClr val="black">
                      <a:alpha val="40000"/>
                    </a:prstClr>
                  </a:outerShdw>
                </a:effectLst>
                <a:latin typeface="Avenir Book" charset="0"/>
                <a:ea typeface="Avenir Book" charset="0"/>
                <a:cs typeface="Avenir Book" charset="0"/>
              </a:rPr>
            </a:br>
            <a:r>
              <a:rPr lang="en-US" sz="2800" b="1" dirty="0">
                <a:effectLst>
                  <a:outerShdw blurRad="50800" dist="38100" dir="2700000" algn="tl" rotWithShape="0">
                    <a:prstClr val="black">
                      <a:alpha val="40000"/>
                    </a:prstClr>
                  </a:outerShdw>
                </a:effectLst>
                <a:latin typeface="Avenir Book" charset="0"/>
                <a:ea typeface="Avenir Book" charset="0"/>
                <a:cs typeface="Avenir Book" charset="0"/>
              </a:rPr>
              <a:t>- Gordon Bell</a:t>
            </a:r>
          </a:p>
        </p:txBody>
      </p:sp>
      <p:sp>
        <p:nvSpPr>
          <p:cNvPr id="11" name="TextBox 6">
            <a:extLst>
              <a:ext uri="{FF2B5EF4-FFF2-40B4-BE49-F238E27FC236}">
                <a16:creationId xmlns:a16="http://schemas.microsoft.com/office/drawing/2014/main" id="{A4806256-1F99-6279-0829-BF32A2269183}"/>
              </a:ext>
            </a:extLst>
          </p:cNvPr>
          <p:cNvSpPr txBox="1"/>
          <p:nvPr/>
        </p:nvSpPr>
        <p:spPr>
          <a:xfrm>
            <a:off x="289965" y="1401698"/>
            <a:ext cx="8564071" cy="2554545"/>
          </a:xfrm>
          <a:prstGeom prst="rect">
            <a:avLst/>
          </a:prstGeom>
          <a:ln w="12700">
            <a:solidFill>
              <a:srgbClr val="00B0F0"/>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r">
              <a:defRPr sz="3600">
                <a:solidFill>
                  <a:schemeClr val="accent2">
                    <a:lumOff val="5098"/>
                  </a:schemeClr>
                </a:solidFill>
                <a:latin typeface="Lato Light"/>
                <a:ea typeface="Lato Light"/>
                <a:cs typeface="Lato Light"/>
                <a:sym typeface="Lato Light"/>
              </a:defRPr>
            </a:lvl1pPr>
          </a:lstStyle>
          <a:p>
            <a:pPr algn="l"/>
            <a:r>
              <a:rPr lang="en-US" sz="2000" dirty="0">
                <a:solidFill>
                  <a:schemeClr val="bg1"/>
                </a:solidFill>
                <a:latin typeface="+mn-lt"/>
              </a:rPr>
              <a:t>Programming an Application When Memory Size Is No Longer A Constraint, IEEE Computer, August 2017 </a:t>
            </a:r>
          </a:p>
          <a:p>
            <a:pPr algn="l"/>
            <a:endParaRPr lang="en-US" sz="2000" dirty="0">
              <a:solidFill>
                <a:schemeClr val="bg1"/>
              </a:solidFill>
              <a:latin typeface="+mn-lt"/>
            </a:endParaRPr>
          </a:p>
          <a:p>
            <a:pPr algn="l"/>
            <a:r>
              <a:rPr lang="en-US" sz="2000" dirty="0">
                <a:solidFill>
                  <a:schemeClr val="bg1"/>
                </a:solidFill>
                <a:latin typeface="+mn-lt"/>
              </a:rPr>
              <a:t>Revisiting Scalable Coherent Shared Memory, Bell and Nassi, IEEE Computer, Special Issue: Outlook 2018, January 2018</a:t>
            </a:r>
          </a:p>
          <a:p>
            <a:pPr algn="l"/>
            <a:endParaRPr lang="en-US" sz="2000" dirty="0">
              <a:solidFill>
                <a:schemeClr val="bg1"/>
              </a:solidFill>
              <a:latin typeface="+mn-lt"/>
            </a:endParaRPr>
          </a:p>
          <a:p>
            <a:pPr algn="l"/>
            <a:r>
              <a:rPr lang="en-US" sz="2000" dirty="0">
                <a:solidFill>
                  <a:schemeClr val="bg1"/>
                </a:solidFill>
                <a:latin typeface="+mn-lt"/>
              </a:rPr>
              <a:t>Scalable Computing Systems for Future Smart Cities, IET Smart Cities 2022;1–2</a:t>
            </a:r>
          </a:p>
        </p:txBody>
      </p:sp>
    </p:spTree>
    <p:extLst>
      <p:ext uri="{BB962C8B-B14F-4D97-AF65-F5344CB8AC3E}">
        <p14:creationId xmlns:p14="http://schemas.microsoft.com/office/powerpoint/2010/main" val="673854256"/>
      </p:ext>
    </p:extLst>
  </p:cSld>
  <p:clrMapOvr>
    <a:masterClrMapping/>
  </p:clrMapOvr>
  <p:transition spd="med" advTm="56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Historical Triggers ~2011</a:t>
            </a:r>
          </a:p>
        </p:txBody>
      </p:sp>
      <p:sp>
        <p:nvSpPr>
          <p:cNvPr id="4" name="TextBox 3">
            <a:extLst>
              <a:ext uri="{FF2B5EF4-FFF2-40B4-BE49-F238E27FC236}">
                <a16:creationId xmlns:a16="http://schemas.microsoft.com/office/drawing/2014/main" id="{5F2EA5DF-3B26-984C-80D2-CEF9AA820A7B}"/>
              </a:ext>
            </a:extLst>
          </p:cNvPr>
          <p:cNvSpPr txBox="1"/>
          <p:nvPr/>
        </p:nvSpPr>
        <p:spPr>
          <a:xfrm>
            <a:off x="696951" y="1101888"/>
            <a:ext cx="7750098" cy="34778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dirty="0">
                <a:solidFill>
                  <a:schemeClr val="bg1"/>
                </a:solidFill>
              </a:rPr>
              <a:t>Emerging need for </a:t>
            </a:r>
            <a:r>
              <a:rPr lang="en-US" sz="1800" i="1" dirty="0">
                <a:solidFill>
                  <a:schemeClr val="bg1"/>
                </a:solidFill>
              </a:rPr>
              <a:t>Big Data</a:t>
            </a:r>
          </a:p>
          <a:p>
            <a:pPr marL="285750" indent="-285750">
              <a:spcAft>
                <a:spcPts val="600"/>
              </a:spcAft>
              <a:buFont typeface="Arial" panose="020B0604020202020204" pitchFamily="34" charset="0"/>
              <a:buChar char="•"/>
            </a:pPr>
            <a:r>
              <a:rPr lang="en-US" sz="1800" dirty="0">
                <a:solidFill>
                  <a:schemeClr val="bg1"/>
                </a:solidFill>
              </a:rPr>
              <a:t>Emergence of in-memory databases for rapid decision support</a:t>
            </a:r>
          </a:p>
          <a:p>
            <a:pPr marL="285750" indent="-285750">
              <a:spcAft>
                <a:spcPts val="600"/>
              </a:spcAft>
              <a:buFont typeface="Arial" panose="020B0604020202020204" pitchFamily="34" charset="0"/>
              <a:buChar char="•"/>
            </a:pPr>
            <a:r>
              <a:rPr lang="en-US" sz="1800" dirty="0">
                <a:solidFill>
                  <a:schemeClr val="bg1"/>
                </a:solidFill>
              </a:rPr>
              <a:t>Emerging hardware support (e.g. Intel ESX) for virtualization</a:t>
            </a:r>
          </a:p>
          <a:p>
            <a:pPr marL="285750" indent="-285750">
              <a:spcAft>
                <a:spcPts val="600"/>
              </a:spcAft>
              <a:buFont typeface="Arial" panose="020B0604020202020204" pitchFamily="34" charset="0"/>
              <a:buChar char="•"/>
            </a:pPr>
            <a:r>
              <a:rPr lang="en-US" sz="1800" dirty="0">
                <a:solidFill>
                  <a:schemeClr val="bg1"/>
                </a:solidFill>
              </a:rPr>
              <a:t>Emergence of the ubiquitous cloud</a:t>
            </a:r>
          </a:p>
          <a:p>
            <a:pPr marL="285750" indent="-285750">
              <a:spcAft>
                <a:spcPts val="600"/>
              </a:spcAft>
              <a:buFont typeface="Arial" panose="020B0604020202020204" pitchFamily="34" charset="0"/>
              <a:buChar char="•"/>
            </a:pPr>
            <a:r>
              <a:rPr lang="en-US" sz="1800" dirty="0">
                <a:solidFill>
                  <a:schemeClr val="bg1"/>
                </a:solidFill>
              </a:rPr>
              <a:t>But, complex distributed computing in the cloud was becoming popular</a:t>
            </a:r>
          </a:p>
          <a:p>
            <a:pPr marL="285750" indent="-285750">
              <a:spcAft>
                <a:spcPts val="600"/>
              </a:spcAft>
              <a:buFont typeface="Arial" panose="020B0604020202020204" pitchFamily="34" charset="0"/>
              <a:buChar char="•"/>
            </a:pPr>
            <a:r>
              <a:rPr lang="en-US" sz="1800" dirty="0">
                <a:solidFill>
                  <a:schemeClr val="bg1"/>
                </a:solidFill>
              </a:rPr>
              <a:t>Software Defined Networks, and Software Defined Storage seemed solved</a:t>
            </a:r>
          </a:p>
          <a:p>
            <a:pPr marL="285750" indent="-285750">
              <a:spcAft>
                <a:spcPts val="600"/>
              </a:spcAft>
              <a:buFont typeface="Arial" panose="020B0604020202020204" pitchFamily="34" charset="0"/>
              <a:buChar char="•"/>
            </a:pPr>
            <a:r>
              <a:rPr lang="en-US" sz="1800" dirty="0">
                <a:solidFill>
                  <a:schemeClr val="bg1"/>
                </a:solidFill>
              </a:rPr>
              <a:t>Machine learning was beginning to emerge</a:t>
            </a:r>
          </a:p>
          <a:p>
            <a:pPr marL="285750" indent="-285750">
              <a:spcAft>
                <a:spcPts val="600"/>
              </a:spcAft>
              <a:buFont typeface="Arial" panose="020B0604020202020204" pitchFamily="34" charset="0"/>
              <a:buChar char="•"/>
            </a:pPr>
            <a:r>
              <a:rPr lang="en-US" sz="1800" dirty="0">
                <a:solidFill>
                  <a:schemeClr val="bg1"/>
                </a:solidFill>
              </a:rPr>
              <a:t>Core density was increasing, but memory was not!</a:t>
            </a:r>
          </a:p>
          <a:p>
            <a:pPr marL="628650" lvl="1" indent="-285750">
              <a:spcAft>
                <a:spcPts val="600"/>
              </a:spcAft>
              <a:buFont typeface="Arial" panose="020B0604020202020204" pitchFamily="34" charset="0"/>
              <a:buChar char="•"/>
            </a:pPr>
            <a:r>
              <a:rPr lang="en-US" sz="1800" dirty="0">
                <a:solidFill>
                  <a:schemeClr val="bg1"/>
                </a:solidFill>
              </a:rPr>
              <a:t>Therefore, anticipating a decreasing ratio of memory / cores</a:t>
            </a:r>
          </a:p>
        </p:txBody>
      </p:sp>
    </p:spTree>
    <p:extLst>
      <p:ext uri="{BB962C8B-B14F-4D97-AF65-F5344CB8AC3E}">
        <p14:creationId xmlns:p14="http://schemas.microsoft.com/office/powerpoint/2010/main" val="87508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normAutofit fontScale="90000"/>
          </a:bodyPr>
          <a:lstStyle/>
          <a:p>
            <a:r>
              <a:rPr lang="en-US" dirty="0"/>
              <a:t>Memory-Density/Core-Density Declining…</a:t>
            </a:r>
            <a:br>
              <a:rPr lang="en-US" dirty="0"/>
            </a:br>
            <a:r>
              <a:rPr lang="en-US" dirty="0"/>
              <a:t>(</a:t>
            </a:r>
            <a:r>
              <a:rPr lang="en-US" dirty="0" err="1"/>
              <a:t>Hennesey</a:t>
            </a:r>
            <a:r>
              <a:rPr lang="en-US" dirty="0"/>
              <a:t>/Patterson)</a:t>
            </a:r>
          </a:p>
        </p:txBody>
      </p:sp>
      <p:pic>
        <p:nvPicPr>
          <p:cNvPr id="5" name="Picture 4" descr="Screen Shot 2012-12-10 at 10.04.47 PM.png">
            <a:extLst>
              <a:ext uri="{FF2B5EF4-FFF2-40B4-BE49-F238E27FC236}">
                <a16:creationId xmlns:a16="http://schemas.microsoft.com/office/drawing/2014/main" id="{02EC730B-9C50-0745-B361-926914C0D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378" y="1428751"/>
            <a:ext cx="6423244" cy="2998835"/>
          </a:xfrm>
          <a:prstGeom prst="rect">
            <a:avLst/>
          </a:prstGeom>
        </p:spPr>
      </p:pic>
    </p:spTree>
    <p:extLst>
      <p:ext uri="{BB962C8B-B14F-4D97-AF65-F5344CB8AC3E}">
        <p14:creationId xmlns:p14="http://schemas.microsoft.com/office/powerpoint/2010/main" val="164016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Traditional virtualization…</a:t>
            </a:r>
          </a:p>
        </p:txBody>
      </p:sp>
      <p:cxnSp>
        <p:nvCxnSpPr>
          <p:cNvPr id="22" name="Elbow Connector 21">
            <a:extLst>
              <a:ext uri="{FF2B5EF4-FFF2-40B4-BE49-F238E27FC236}">
                <a16:creationId xmlns:a16="http://schemas.microsoft.com/office/drawing/2014/main" id="{DBA6E8B4-4D62-F34C-82C1-ED633FC8D85C}"/>
              </a:ext>
            </a:extLst>
          </p:cNvPr>
          <p:cNvCxnSpPr>
            <a:stCxn id="28" idx="2"/>
            <a:endCxn id="35" idx="0"/>
          </p:cNvCxnSpPr>
          <p:nvPr/>
        </p:nvCxnSpPr>
        <p:spPr>
          <a:xfrm rot="16200000" flipH="1">
            <a:off x="2537798" y="939652"/>
            <a:ext cx="316658" cy="3733800"/>
          </a:xfrm>
          <a:prstGeom prst="bentConnector3">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Elbow Connector 22">
            <a:extLst>
              <a:ext uri="{FF2B5EF4-FFF2-40B4-BE49-F238E27FC236}">
                <a16:creationId xmlns:a16="http://schemas.microsoft.com/office/drawing/2014/main" id="{E1E8AAC1-E3C8-B746-B2D4-E5089D7DE738}"/>
              </a:ext>
            </a:extLst>
          </p:cNvPr>
          <p:cNvCxnSpPr>
            <a:stCxn id="29" idx="2"/>
            <a:endCxn id="35" idx="0"/>
          </p:cNvCxnSpPr>
          <p:nvPr/>
        </p:nvCxnSpPr>
        <p:spPr>
          <a:xfrm rot="16200000" flipH="1">
            <a:off x="3284558" y="1686412"/>
            <a:ext cx="316658" cy="2240280"/>
          </a:xfrm>
          <a:prstGeom prst="bentConnector3">
            <a:avLst>
              <a:gd name="adj1" fmla="val 50000"/>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Elbow Connector 23">
            <a:extLst>
              <a:ext uri="{FF2B5EF4-FFF2-40B4-BE49-F238E27FC236}">
                <a16:creationId xmlns:a16="http://schemas.microsoft.com/office/drawing/2014/main" id="{9DC57083-F8C0-4841-BFB1-AFC045AB35DB}"/>
              </a:ext>
            </a:extLst>
          </p:cNvPr>
          <p:cNvCxnSpPr>
            <a:stCxn id="30" idx="2"/>
            <a:endCxn id="35" idx="0"/>
          </p:cNvCxnSpPr>
          <p:nvPr/>
        </p:nvCxnSpPr>
        <p:spPr>
          <a:xfrm rot="16200000" flipH="1">
            <a:off x="4031318" y="2433172"/>
            <a:ext cx="316658" cy="746760"/>
          </a:xfrm>
          <a:prstGeom prst="bentConnector3">
            <a:avLst>
              <a:gd name="adj1" fmla="val 50000"/>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Elbow Connector 24">
            <a:extLst>
              <a:ext uri="{FF2B5EF4-FFF2-40B4-BE49-F238E27FC236}">
                <a16:creationId xmlns:a16="http://schemas.microsoft.com/office/drawing/2014/main" id="{535D3814-E601-6C41-82E2-CE40641EC610}"/>
              </a:ext>
            </a:extLst>
          </p:cNvPr>
          <p:cNvCxnSpPr>
            <a:stCxn id="31" idx="2"/>
            <a:endCxn id="35" idx="0"/>
          </p:cNvCxnSpPr>
          <p:nvPr/>
        </p:nvCxnSpPr>
        <p:spPr>
          <a:xfrm rot="5400000">
            <a:off x="4778077" y="2433172"/>
            <a:ext cx="316658" cy="746760"/>
          </a:xfrm>
          <a:prstGeom prst="bentConnector3">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Elbow Connector 25">
            <a:extLst>
              <a:ext uri="{FF2B5EF4-FFF2-40B4-BE49-F238E27FC236}">
                <a16:creationId xmlns:a16="http://schemas.microsoft.com/office/drawing/2014/main" id="{EA472EEE-B393-5645-B662-4790953AB7E7}"/>
              </a:ext>
            </a:extLst>
          </p:cNvPr>
          <p:cNvCxnSpPr>
            <a:stCxn id="32" idx="2"/>
            <a:endCxn id="35" idx="0"/>
          </p:cNvCxnSpPr>
          <p:nvPr/>
        </p:nvCxnSpPr>
        <p:spPr>
          <a:xfrm rot="5400000">
            <a:off x="5524837" y="1686412"/>
            <a:ext cx="316658" cy="2240280"/>
          </a:xfrm>
          <a:prstGeom prst="bentConnector3">
            <a:avLst>
              <a:gd name="adj1" fmla="val 50000"/>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4C01B68B-D397-8440-9CF8-CCD298E7E531}"/>
              </a:ext>
            </a:extLst>
          </p:cNvPr>
          <p:cNvCxnSpPr>
            <a:stCxn id="33" idx="2"/>
            <a:endCxn id="35" idx="0"/>
          </p:cNvCxnSpPr>
          <p:nvPr/>
        </p:nvCxnSpPr>
        <p:spPr>
          <a:xfrm rot="5400000">
            <a:off x="6271597" y="939652"/>
            <a:ext cx="316658" cy="3733800"/>
          </a:xfrm>
          <a:prstGeom prst="bentConnector3">
            <a:avLst>
              <a:gd name="adj1" fmla="val 50000"/>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5C91D752-23A7-7D4E-A1EF-E42368ABA679}"/>
              </a:ext>
            </a:extLst>
          </p:cNvPr>
          <p:cNvSpPr/>
          <p:nvPr/>
        </p:nvSpPr>
        <p:spPr>
          <a:xfrm>
            <a:off x="363050" y="211455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Virtual Machine</a:t>
            </a:r>
          </a:p>
        </p:txBody>
      </p:sp>
      <p:sp>
        <p:nvSpPr>
          <p:cNvPr id="29" name="Rectangle 28">
            <a:extLst>
              <a:ext uri="{FF2B5EF4-FFF2-40B4-BE49-F238E27FC236}">
                <a16:creationId xmlns:a16="http://schemas.microsoft.com/office/drawing/2014/main" id="{1BFC3495-D2FC-3D47-9D0E-BE370210EF83}"/>
              </a:ext>
            </a:extLst>
          </p:cNvPr>
          <p:cNvSpPr/>
          <p:nvPr/>
        </p:nvSpPr>
        <p:spPr>
          <a:xfrm>
            <a:off x="1856570" y="211455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Virtual Machine</a:t>
            </a:r>
          </a:p>
        </p:txBody>
      </p:sp>
      <p:sp>
        <p:nvSpPr>
          <p:cNvPr id="30" name="Rectangle 29">
            <a:extLst>
              <a:ext uri="{FF2B5EF4-FFF2-40B4-BE49-F238E27FC236}">
                <a16:creationId xmlns:a16="http://schemas.microsoft.com/office/drawing/2014/main" id="{6617D98F-7850-EC40-BE58-F4526B601FF0}"/>
              </a:ext>
            </a:extLst>
          </p:cNvPr>
          <p:cNvSpPr/>
          <p:nvPr/>
        </p:nvSpPr>
        <p:spPr>
          <a:xfrm>
            <a:off x="3350090" y="211455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Virtual Machine</a:t>
            </a:r>
          </a:p>
        </p:txBody>
      </p:sp>
      <p:sp>
        <p:nvSpPr>
          <p:cNvPr id="31" name="Rectangle 30">
            <a:extLst>
              <a:ext uri="{FF2B5EF4-FFF2-40B4-BE49-F238E27FC236}">
                <a16:creationId xmlns:a16="http://schemas.microsoft.com/office/drawing/2014/main" id="{6E27FDAA-58CD-6746-B832-461491356493}"/>
              </a:ext>
            </a:extLst>
          </p:cNvPr>
          <p:cNvSpPr/>
          <p:nvPr/>
        </p:nvSpPr>
        <p:spPr>
          <a:xfrm>
            <a:off x="4843610" y="211455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Virtual Machine</a:t>
            </a:r>
          </a:p>
        </p:txBody>
      </p:sp>
      <p:sp>
        <p:nvSpPr>
          <p:cNvPr id="32" name="Rectangle 31">
            <a:extLst>
              <a:ext uri="{FF2B5EF4-FFF2-40B4-BE49-F238E27FC236}">
                <a16:creationId xmlns:a16="http://schemas.microsoft.com/office/drawing/2014/main" id="{8D8881B4-92E3-E448-B77B-B56B7D796F2F}"/>
              </a:ext>
            </a:extLst>
          </p:cNvPr>
          <p:cNvSpPr/>
          <p:nvPr/>
        </p:nvSpPr>
        <p:spPr>
          <a:xfrm>
            <a:off x="6337130" y="211455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Virtual Machine</a:t>
            </a:r>
          </a:p>
        </p:txBody>
      </p:sp>
      <p:sp>
        <p:nvSpPr>
          <p:cNvPr id="33" name="Rectangle 32">
            <a:extLst>
              <a:ext uri="{FF2B5EF4-FFF2-40B4-BE49-F238E27FC236}">
                <a16:creationId xmlns:a16="http://schemas.microsoft.com/office/drawing/2014/main" id="{16C11BB6-0927-D04D-84DE-2A00B8D6BC1D}"/>
              </a:ext>
            </a:extLst>
          </p:cNvPr>
          <p:cNvSpPr/>
          <p:nvPr/>
        </p:nvSpPr>
        <p:spPr>
          <a:xfrm>
            <a:off x="7830650" y="211455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Virtual Machine</a:t>
            </a:r>
          </a:p>
        </p:txBody>
      </p:sp>
      <p:grpSp>
        <p:nvGrpSpPr>
          <p:cNvPr id="34" name="Group 33">
            <a:extLst>
              <a:ext uri="{FF2B5EF4-FFF2-40B4-BE49-F238E27FC236}">
                <a16:creationId xmlns:a16="http://schemas.microsoft.com/office/drawing/2014/main" id="{CF38C630-5C04-CC42-8881-3D23BD190CB9}"/>
              </a:ext>
            </a:extLst>
          </p:cNvPr>
          <p:cNvGrpSpPr/>
          <p:nvPr/>
        </p:nvGrpSpPr>
        <p:grpSpPr>
          <a:xfrm>
            <a:off x="4038600" y="2964881"/>
            <a:ext cx="1048850" cy="771447"/>
            <a:chOff x="4038600" y="2880209"/>
            <a:chExt cx="1048850" cy="771447"/>
          </a:xfrm>
        </p:grpSpPr>
        <p:sp>
          <p:nvSpPr>
            <p:cNvPr id="35" name="Rectangle 34">
              <a:extLst>
                <a:ext uri="{FF2B5EF4-FFF2-40B4-BE49-F238E27FC236}">
                  <a16:creationId xmlns:a16="http://schemas.microsoft.com/office/drawing/2014/main" id="{FE99C690-ABC6-9447-833C-F969C4CF82B9}"/>
                </a:ext>
              </a:extLst>
            </p:cNvPr>
            <p:cNvSpPr/>
            <p:nvPr/>
          </p:nvSpPr>
          <p:spPr>
            <a:xfrm>
              <a:off x="4038600" y="2880209"/>
              <a:ext cx="1048850" cy="771447"/>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dirty="0">
                  <a:latin typeface="Arial"/>
                  <a:cs typeface="Arial"/>
                </a:rPr>
                <a:t>Physical Machine</a:t>
              </a:r>
            </a:p>
          </p:txBody>
        </p:sp>
        <p:pic>
          <p:nvPicPr>
            <p:cNvPr id="36" name="Picture 35" descr="hp-proliant-dl360-g5-rack-server-x5450-3ghz-32gb-ram-6-x146gb-10-000rpm-sas-vmware-esxi-5.1-76-p.jpg - from URL.png">
              <a:extLst>
                <a:ext uri="{FF2B5EF4-FFF2-40B4-BE49-F238E27FC236}">
                  <a16:creationId xmlns:a16="http://schemas.microsoft.com/office/drawing/2014/main" id="{E71BB5E9-4751-AF48-95AB-9C6BFE2409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6613" y="3357041"/>
              <a:ext cx="1030614" cy="148159"/>
            </a:xfrm>
            <a:prstGeom prst="rect">
              <a:avLst/>
            </a:prstGeom>
          </p:spPr>
        </p:pic>
      </p:grpSp>
      <p:sp>
        <p:nvSpPr>
          <p:cNvPr id="53" name="TextBox 52">
            <a:extLst>
              <a:ext uri="{FF2B5EF4-FFF2-40B4-BE49-F238E27FC236}">
                <a16:creationId xmlns:a16="http://schemas.microsoft.com/office/drawing/2014/main" id="{42A212E4-24D2-4140-9AC7-C6802F57A0E0}"/>
              </a:ext>
            </a:extLst>
          </p:cNvPr>
          <p:cNvSpPr txBox="1"/>
          <p:nvPr/>
        </p:nvSpPr>
        <p:spPr>
          <a:xfrm>
            <a:off x="263451" y="1043022"/>
            <a:ext cx="2941896" cy="300082"/>
          </a:xfrm>
          <a:prstGeom prst="rect">
            <a:avLst/>
          </a:prstGeom>
          <a:solidFill>
            <a:schemeClr val="bg1">
              <a:alpha val="0"/>
            </a:schemeClr>
          </a:solidFill>
        </p:spPr>
        <p:txBody>
          <a:bodyPr wrap="none" rtlCol="0">
            <a:spAutoFit/>
          </a:bodyPr>
          <a:lstStyle/>
          <a:p>
            <a:r>
              <a:rPr lang="en-US" b="1" dirty="0">
                <a:solidFill>
                  <a:schemeClr val="bg1"/>
                </a:solidFill>
              </a:rPr>
              <a:t>Virtual Machines sharing a server</a:t>
            </a:r>
          </a:p>
        </p:txBody>
      </p:sp>
      <p:sp>
        <p:nvSpPr>
          <p:cNvPr id="52" name="Rectangle 51">
            <a:extLst>
              <a:ext uri="{FF2B5EF4-FFF2-40B4-BE49-F238E27FC236}">
                <a16:creationId xmlns:a16="http://schemas.microsoft.com/office/drawing/2014/main" id="{64AA475D-666C-9248-9BDB-5D23507D69BF}"/>
              </a:ext>
            </a:extLst>
          </p:cNvPr>
          <p:cNvSpPr/>
          <p:nvPr/>
        </p:nvSpPr>
        <p:spPr>
          <a:xfrm rot="19774594">
            <a:off x="737088" y="2239747"/>
            <a:ext cx="780213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This is not what we do!</a:t>
            </a:r>
          </a:p>
        </p:txBody>
      </p:sp>
    </p:spTree>
    <p:extLst>
      <p:ext uri="{BB962C8B-B14F-4D97-AF65-F5344CB8AC3E}">
        <p14:creationId xmlns:p14="http://schemas.microsoft.com/office/powerpoint/2010/main" val="304866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TidalScale virtualization</a:t>
            </a:r>
          </a:p>
        </p:txBody>
      </p:sp>
      <p:grpSp>
        <p:nvGrpSpPr>
          <p:cNvPr id="34" name="Group 33">
            <a:extLst>
              <a:ext uri="{FF2B5EF4-FFF2-40B4-BE49-F238E27FC236}">
                <a16:creationId xmlns:a16="http://schemas.microsoft.com/office/drawing/2014/main" id="{CF38C630-5C04-CC42-8881-3D23BD190CB9}"/>
              </a:ext>
            </a:extLst>
          </p:cNvPr>
          <p:cNvGrpSpPr/>
          <p:nvPr/>
        </p:nvGrpSpPr>
        <p:grpSpPr>
          <a:xfrm>
            <a:off x="3958197" y="1794419"/>
            <a:ext cx="1048850" cy="771447"/>
            <a:chOff x="4038600" y="2880209"/>
            <a:chExt cx="1048850" cy="771447"/>
          </a:xfrm>
        </p:grpSpPr>
        <p:sp>
          <p:nvSpPr>
            <p:cNvPr id="35" name="Rectangle 34">
              <a:extLst>
                <a:ext uri="{FF2B5EF4-FFF2-40B4-BE49-F238E27FC236}">
                  <a16:creationId xmlns:a16="http://schemas.microsoft.com/office/drawing/2014/main" id="{FE99C690-ABC6-9447-833C-F969C4CF82B9}"/>
                </a:ext>
              </a:extLst>
            </p:cNvPr>
            <p:cNvSpPr/>
            <p:nvPr/>
          </p:nvSpPr>
          <p:spPr>
            <a:xfrm>
              <a:off x="4038600" y="2880209"/>
              <a:ext cx="1048850" cy="771447"/>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dirty="0">
                  <a:latin typeface="Arial"/>
                  <a:cs typeface="Arial"/>
                </a:rPr>
                <a:t>Virtual Machine</a:t>
              </a:r>
            </a:p>
          </p:txBody>
        </p:sp>
        <p:pic>
          <p:nvPicPr>
            <p:cNvPr id="36" name="Picture 35" descr="hp-proliant-dl360-g5-rack-server-x5450-3ghz-32gb-ram-6-x146gb-10-000rpm-sas-vmware-esxi-5.1-76-p.jpg - from URL.png">
              <a:extLst>
                <a:ext uri="{FF2B5EF4-FFF2-40B4-BE49-F238E27FC236}">
                  <a16:creationId xmlns:a16="http://schemas.microsoft.com/office/drawing/2014/main" id="{E71BB5E9-4751-AF48-95AB-9C6BFE2409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6613" y="3357041"/>
              <a:ext cx="1030614" cy="148159"/>
            </a:xfrm>
            <a:prstGeom prst="rect">
              <a:avLst/>
            </a:prstGeom>
          </p:spPr>
        </p:pic>
      </p:grpSp>
      <p:sp>
        <p:nvSpPr>
          <p:cNvPr id="53" name="TextBox 52">
            <a:extLst>
              <a:ext uri="{FF2B5EF4-FFF2-40B4-BE49-F238E27FC236}">
                <a16:creationId xmlns:a16="http://schemas.microsoft.com/office/drawing/2014/main" id="{42A212E4-24D2-4140-9AC7-C6802F57A0E0}"/>
              </a:ext>
            </a:extLst>
          </p:cNvPr>
          <p:cNvSpPr txBox="1"/>
          <p:nvPr/>
        </p:nvSpPr>
        <p:spPr>
          <a:xfrm>
            <a:off x="507129" y="1177061"/>
            <a:ext cx="3509359" cy="300082"/>
          </a:xfrm>
          <a:prstGeom prst="rect">
            <a:avLst/>
          </a:prstGeom>
          <a:solidFill>
            <a:schemeClr val="bg1">
              <a:alpha val="0"/>
            </a:schemeClr>
          </a:solidFill>
        </p:spPr>
        <p:txBody>
          <a:bodyPr wrap="none" rtlCol="0">
            <a:spAutoFit/>
          </a:bodyPr>
          <a:lstStyle/>
          <a:p>
            <a:r>
              <a:rPr lang="en-US" b="1" dirty="0">
                <a:solidFill>
                  <a:schemeClr val="bg1"/>
                </a:solidFill>
              </a:rPr>
              <a:t>Virtual Machine sharing multiple servers</a:t>
            </a:r>
          </a:p>
        </p:txBody>
      </p:sp>
      <p:grpSp>
        <p:nvGrpSpPr>
          <p:cNvPr id="13" name="Group 12">
            <a:extLst>
              <a:ext uri="{FF2B5EF4-FFF2-40B4-BE49-F238E27FC236}">
                <a16:creationId xmlns:a16="http://schemas.microsoft.com/office/drawing/2014/main" id="{71146083-F4E0-9C40-81FC-36FD4070ABC1}"/>
              </a:ext>
            </a:extLst>
          </p:cNvPr>
          <p:cNvGrpSpPr/>
          <p:nvPr/>
        </p:nvGrpSpPr>
        <p:grpSpPr>
          <a:xfrm>
            <a:off x="507129" y="3260521"/>
            <a:ext cx="8129745" cy="533672"/>
            <a:chOff x="507129" y="3008521"/>
            <a:chExt cx="8129745" cy="533672"/>
          </a:xfrm>
        </p:grpSpPr>
        <p:sp>
          <p:nvSpPr>
            <p:cNvPr id="33" name="Rectangle 32">
              <a:extLst>
                <a:ext uri="{FF2B5EF4-FFF2-40B4-BE49-F238E27FC236}">
                  <a16:creationId xmlns:a16="http://schemas.microsoft.com/office/drawing/2014/main" id="{16C11BB6-0927-D04D-84DE-2A00B8D6BC1D}"/>
                </a:ext>
              </a:extLst>
            </p:cNvPr>
            <p:cNvSpPr/>
            <p:nvPr/>
          </p:nvSpPr>
          <p:spPr>
            <a:xfrm>
              <a:off x="507129" y="300852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Physical Machine</a:t>
              </a:r>
            </a:p>
          </p:txBody>
        </p:sp>
        <p:sp>
          <p:nvSpPr>
            <p:cNvPr id="37" name="Rectangle 36">
              <a:extLst>
                <a:ext uri="{FF2B5EF4-FFF2-40B4-BE49-F238E27FC236}">
                  <a16:creationId xmlns:a16="http://schemas.microsoft.com/office/drawing/2014/main" id="{7A9259EB-94C6-CC4C-B0EC-0F9099720B5A}"/>
                </a:ext>
              </a:extLst>
            </p:cNvPr>
            <p:cNvSpPr/>
            <p:nvPr/>
          </p:nvSpPr>
          <p:spPr>
            <a:xfrm>
              <a:off x="1946608" y="300852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Physical Machine</a:t>
              </a:r>
            </a:p>
          </p:txBody>
        </p:sp>
        <p:sp>
          <p:nvSpPr>
            <p:cNvPr id="38" name="Rectangle 37">
              <a:extLst>
                <a:ext uri="{FF2B5EF4-FFF2-40B4-BE49-F238E27FC236}">
                  <a16:creationId xmlns:a16="http://schemas.microsoft.com/office/drawing/2014/main" id="{42AB8688-311C-7D4D-AD9B-125F251C691C}"/>
                </a:ext>
              </a:extLst>
            </p:cNvPr>
            <p:cNvSpPr/>
            <p:nvPr/>
          </p:nvSpPr>
          <p:spPr>
            <a:xfrm>
              <a:off x="3386087" y="300852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Physical Machine</a:t>
              </a:r>
            </a:p>
          </p:txBody>
        </p:sp>
        <p:sp>
          <p:nvSpPr>
            <p:cNvPr id="39" name="Rectangle 38">
              <a:extLst>
                <a:ext uri="{FF2B5EF4-FFF2-40B4-BE49-F238E27FC236}">
                  <a16:creationId xmlns:a16="http://schemas.microsoft.com/office/drawing/2014/main" id="{CE3A8DCC-A8FE-6D4C-99C0-76B07CEDD117}"/>
                </a:ext>
              </a:extLst>
            </p:cNvPr>
            <p:cNvSpPr/>
            <p:nvPr/>
          </p:nvSpPr>
          <p:spPr>
            <a:xfrm>
              <a:off x="4825566" y="300852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Physical Machine</a:t>
              </a:r>
            </a:p>
          </p:txBody>
        </p:sp>
        <p:sp>
          <p:nvSpPr>
            <p:cNvPr id="40" name="Rectangle 39">
              <a:extLst>
                <a:ext uri="{FF2B5EF4-FFF2-40B4-BE49-F238E27FC236}">
                  <a16:creationId xmlns:a16="http://schemas.microsoft.com/office/drawing/2014/main" id="{0ABF2277-AD56-D941-A67E-82611127B1F4}"/>
                </a:ext>
              </a:extLst>
            </p:cNvPr>
            <p:cNvSpPr/>
            <p:nvPr/>
          </p:nvSpPr>
          <p:spPr>
            <a:xfrm>
              <a:off x="6265045" y="300852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Physical Machine</a:t>
              </a:r>
            </a:p>
          </p:txBody>
        </p:sp>
        <p:sp>
          <p:nvSpPr>
            <p:cNvPr id="41" name="Rectangle 40">
              <a:extLst>
                <a:ext uri="{FF2B5EF4-FFF2-40B4-BE49-F238E27FC236}">
                  <a16:creationId xmlns:a16="http://schemas.microsoft.com/office/drawing/2014/main" id="{73B55109-7091-5245-B9F3-2F348ACCE944}"/>
                </a:ext>
              </a:extLst>
            </p:cNvPr>
            <p:cNvSpPr/>
            <p:nvPr/>
          </p:nvSpPr>
          <p:spPr>
            <a:xfrm>
              <a:off x="7704524" y="3008521"/>
              <a:ext cx="932350" cy="533672"/>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a:cs typeface="Arial"/>
                </a:rPr>
                <a:t>Physical Machine</a:t>
              </a:r>
            </a:p>
          </p:txBody>
        </p:sp>
      </p:grpSp>
      <p:sp>
        <p:nvSpPr>
          <p:cNvPr id="49" name="Rectangle 48">
            <a:extLst>
              <a:ext uri="{FF2B5EF4-FFF2-40B4-BE49-F238E27FC236}">
                <a16:creationId xmlns:a16="http://schemas.microsoft.com/office/drawing/2014/main" id="{A2B1C7D0-9463-4E4C-A8EC-1149CADB8982}"/>
              </a:ext>
            </a:extLst>
          </p:cNvPr>
          <p:cNvSpPr/>
          <p:nvPr/>
        </p:nvSpPr>
        <p:spPr>
          <a:xfrm rot="19774594">
            <a:off x="1210272" y="2231682"/>
            <a:ext cx="672491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This is what we do!</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62B1BD9-9D73-0A47-9CC3-B34730DEE693}"/>
                  </a:ext>
                </a:extLst>
              </p14:cNvPr>
              <p14:cNvContentPartPr/>
              <p14:nvPr/>
            </p14:nvContentPartPr>
            <p14:xfrm>
              <a:off x="4205692" y="3179123"/>
              <a:ext cx="360" cy="360"/>
            </p14:xfrm>
          </p:contentPart>
        </mc:Choice>
        <mc:Fallback xmlns="">
          <p:pic>
            <p:nvPicPr>
              <p:cNvPr id="3" name="Ink 2">
                <a:extLst>
                  <a:ext uri="{FF2B5EF4-FFF2-40B4-BE49-F238E27FC236}">
                    <a16:creationId xmlns:a16="http://schemas.microsoft.com/office/drawing/2014/main" id="{B62B1BD9-9D73-0A47-9CC3-B34730DEE693}"/>
                  </a:ext>
                </a:extLst>
              </p:cNvPr>
              <p:cNvPicPr/>
              <p:nvPr/>
            </p:nvPicPr>
            <p:blipFill>
              <a:blip r:embed="rId4"/>
              <a:stretch>
                <a:fillRect/>
              </a:stretch>
            </p:blipFill>
            <p:spPr>
              <a:xfrm>
                <a:off x="4190572" y="3163643"/>
                <a:ext cx="30960" cy="30960"/>
              </a:xfrm>
              <a:prstGeom prst="rect">
                <a:avLst/>
              </a:prstGeom>
            </p:spPr>
          </p:pic>
        </mc:Fallback>
      </mc:AlternateContent>
      <p:grpSp>
        <p:nvGrpSpPr>
          <p:cNvPr id="16" name="Group 15">
            <a:extLst>
              <a:ext uri="{FF2B5EF4-FFF2-40B4-BE49-F238E27FC236}">
                <a16:creationId xmlns:a16="http://schemas.microsoft.com/office/drawing/2014/main" id="{598E2B27-F4EA-7D43-8DC0-DEEAFC34FA6F}"/>
              </a:ext>
            </a:extLst>
          </p:cNvPr>
          <p:cNvGrpSpPr/>
          <p:nvPr/>
        </p:nvGrpSpPr>
        <p:grpSpPr>
          <a:xfrm>
            <a:off x="973301" y="2577635"/>
            <a:ext cx="7197395" cy="670153"/>
            <a:chOff x="973301" y="2577635"/>
            <a:chExt cx="7197395" cy="670153"/>
          </a:xfrm>
        </p:grpSpPr>
        <p:cxnSp>
          <p:nvCxnSpPr>
            <p:cNvPr id="5" name="Elbow Connector 4">
              <a:extLst>
                <a:ext uri="{FF2B5EF4-FFF2-40B4-BE49-F238E27FC236}">
                  <a16:creationId xmlns:a16="http://schemas.microsoft.com/office/drawing/2014/main" id="{2C5596D7-62D4-D342-8DC5-C9440E6D3D49}"/>
                </a:ext>
              </a:extLst>
            </p:cNvPr>
            <p:cNvCxnSpPr>
              <a:cxnSpLocks/>
            </p:cNvCxnSpPr>
            <p:nvPr/>
          </p:nvCxnSpPr>
          <p:spPr>
            <a:xfrm rot="5400000" flipH="1" flipV="1">
              <a:off x="4565649" y="-357260"/>
              <a:ext cx="12700" cy="7197395"/>
            </a:xfrm>
            <a:prstGeom prst="bentConnector3">
              <a:avLst>
                <a:gd name="adj1" fmla="val 1800000"/>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D4B1517-2520-DA45-855E-6F94BD2C0E1C}"/>
                </a:ext>
              </a:extLst>
            </p:cNvPr>
            <p:cNvCxnSpPr>
              <a:cxnSpLocks/>
            </p:cNvCxnSpPr>
            <p:nvPr/>
          </p:nvCxnSpPr>
          <p:spPr>
            <a:xfrm>
              <a:off x="4481517" y="2577635"/>
              <a:ext cx="0" cy="438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876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70F-7731-074E-90A0-5F758305F778}"/>
              </a:ext>
            </a:extLst>
          </p:cNvPr>
          <p:cNvSpPr>
            <a:spLocks noGrp="1"/>
          </p:cNvSpPr>
          <p:nvPr>
            <p:ph type="title"/>
          </p:nvPr>
        </p:nvSpPr>
        <p:spPr>
          <a:xfrm>
            <a:off x="457200" y="38100"/>
            <a:ext cx="8229600" cy="857250"/>
          </a:xfrm>
        </p:spPr>
        <p:txBody>
          <a:bodyPr/>
          <a:lstStyle/>
          <a:p>
            <a:r>
              <a:rPr lang="en-US" dirty="0"/>
              <a:t>Memory-Density/Core-Density Declining…</a:t>
            </a:r>
          </a:p>
        </p:txBody>
      </p:sp>
      <p:pic>
        <p:nvPicPr>
          <p:cNvPr id="4" name="Content Placeholder 5">
            <a:extLst>
              <a:ext uri="{FF2B5EF4-FFF2-40B4-BE49-F238E27FC236}">
                <a16:creationId xmlns:a16="http://schemas.microsoft.com/office/drawing/2014/main" id="{046A0FE2-36FC-C142-847B-360EA4A51201}"/>
              </a:ext>
            </a:extLst>
          </p:cNvPr>
          <p:cNvPicPr>
            <a:picLocks noChangeAspect="1"/>
          </p:cNvPicPr>
          <p:nvPr/>
        </p:nvPicPr>
        <p:blipFill>
          <a:blip r:embed="rId2"/>
          <a:srcRect t="5528" b="5528"/>
          <a:stretch>
            <a:fillRect/>
          </a:stretch>
        </p:blipFill>
        <p:spPr>
          <a:xfrm>
            <a:off x="1132641" y="1200150"/>
            <a:ext cx="6878718" cy="3657600"/>
          </a:xfrm>
          <a:prstGeom prst="rect">
            <a:avLst/>
          </a:prstGeom>
        </p:spPr>
      </p:pic>
    </p:spTree>
    <p:extLst>
      <p:ext uri="{BB962C8B-B14F-4D97-AF65-F5344CB8AC3E}">
        <p14:creationId xmlns:p14="http://schemas.microsoft.com/office/powerpoint/2010/main" val="1355333176"/>
      </p:ext>
    </p:extLst>
  </p:cSld>
  <p:clrMapOvr>
    <a:masterClrMapping/>
  </p:clrMapOvr>
</p:sld>
</file>

<file path=ppt/theme/theme1.xml><?xml version="1.0" encoding="utf-8"?>
<a:theme xmlns:a="http://schemas.openxmlformats.org/drawingml/2006/main" name="1_Office Theme">
  <a:themeElements>
    <a:clrScheme name="Custom 1">
      <a:dk1>
        <a:srgbClr val="2E353E"/>
      </a:dk1>
      <a:lt1>
        <a:sysClr val="window" lastClr="FFFFFF"/>
      </a:lt1>
      <a:dk2>
        <a:srgbClr val="0D6D95"/>
      </a:dk2>
      <a:lt2>
        <a:srgbClr val="E7E6E6"/>
      </a:lt2>
      <a:accent1>
        <a:srgbClr val="0D6D95"/>
      </a:accent1>
      <a:accent2>
        <a:srgbClr val="F2F2F2"/>
      </a:accent2>
      <a:accent3>
        <a:srgbClr val="D8D8D8"/>
      </a:accent3>
      <a:accent4>
        <a:srgbClr val="FFC000"/>
      </a:accent4>
      <a:accent5>
        <a:srgbClr val="4472C4"/>
      </a:accent5>
      <a:accent6>
        <a:srgbClr val="70AD47"/>
      </a:accent6>
      <a:hlink>
        <a:srgbClr val="000000"/>
      </a:hlink>
      <a:folHlink>
        <a:srgbClr val="5B9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00c3780-cd56-4ca4-82be-a419f92482ab">
      <UserInfo>
        <DisplayName>Jamon Bowen</DisplayName>
        <AccountId>20</AccountId>
        <AccountType/>
      </UserInfo>
      <UserInfo>
        <DisplayName>Ike Nassi</DisplayName>
        <AccountId>28</AccountId>
        <AccountType/>
      </UserInfo>
      <UserInfo>
        <DisplayName>Michael Berman</DisplayName>
        <AccountId>14</AccountId>
        <AccountType/>
      </UserInfo>
      <UserInfo>
        <DisplayName>Juhi Muthal</DisplayName>
        <AccountId>144</AccountId>
        <AccountType/>
      </UserInfo>
      <UserInfo>
        <DisplayName>Gary Smerdon</DisplayName>
        <AccountId>18</AccountId>
        <AccountType/>
      </UserInfo>
      <UserInfo>
        <DisplayName>Dave Ferretti</DisplayName>
        <AccountId>227</AccountId>
        <AccountType/>
      </UserInfo>
      <UserInfo>
        <DisplayName>Adam Bane</DisplayName>
        <AccountId>784</AccountId>
        <AccountType/>
      </UserInfo>
      <UserInfo>
        <DisplayName>Eric Fitzpatrick</DisplayName>
        <AccountId>566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5C94DA7183684DB2834553E8D5A0F5" ma:contentTypeVersion="13" ma:contentTypeDescription="Create a new document." ma:contentTypeScope="" ma:versionID="906c5a2a80e71f3efb999355af222d9e">
  <xsd:schema xmlns:xsd="http://www.w3.org/2001/XMLSchema" xmlns:xs="http://www.w3.org/2001/XMLSchema" xmlns:p="http://schemas.microsoft.com/office/2006/metadata/properties" xmlns:ns2="900c3780-cd56-4ca4-82be-a419f92482ab" xmlns:ns3="bdd37e08-2b12-4591-844f-00ff81928b34" targetNamespace="http://schemas.microsoft.com/office/2006/metadata/properties" ma:root="true" ma:fieldsID="936eb17b2ba1818ccf48f974d40a3e94" ns2:_="" ns3:_="">
    <xsd:import namespace="900c3780-cd56-4ca4-82be-a419f92482ab"/>
    <xsd:import namespace="bdd37e08-2b12-4591-844f-00ff81928b3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0c3780-cd56-4ca4-82be-a419f92482a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d37e08-2b12-4591-844f-00ff81928b3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E01AA2-C919-4E6E-ACFD-95D283161BCC}">
  <ds:schemaRefs>
    <ds:schemaRef ds:uri="900c3780-cd56-4ca4-82be-a419f92482ab"/>
    <ds:schemaRef ds:uri="http://schemas.microsoft.com/office/2006/documentManagement/types"/>
    <ds:schemaRef ds:uri="http://schemas.microsoft.com/office/2006/metadata/properties"/>
    <ds:schemaRef ds:uri="http://purl.org/dc/elements/1.1/"/>
    <ds:schemaRef ds:uri="http://purl.org/dc/terms/"/>
    <ds:schemaRef ds:uri="http://www.w3.org/XML/1998/namespace"/>
    <ds:schemaRef ds:uri="http://purl.org/dc/dcmitype/"/>
    <ds:schemaRef ds:uri="bdd37e08-2b12-4591-844f-00ff81928b34"/>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3C1FB00-7603-49AA-80EC-A0B2FF77706F}">
  <ds:schemaRefs>
    <ds:schemaRef ds:uri="http://schemas.microsoft.com/sharepoint/v3/contenttype/forms"/>
  </ds:schemaRefs>
</ds:datastoreItem>
</file>

<file path=customXml/itemProps3.xml><?xml version="1.0" encoding="utf-8"?>
<ds:datastoreItem xmlns:ds="http://schemas.openxmlformats.org/officeDocument/2006/customXml" ds:itemID="{EBB0E073-8A4E-4F91-A0B7-C74CDE2E55F0}">
  <ds:schemaRefs>
    <ds:schemaRef ds:uri="900c3780-cd56-4ca4-82be-a419f92482ab"/>
    <ds:schemaRef ds:uri="bdd37e08-2b12-4591-844f-00ff81928b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1459</TotalTime>
  <Words>3127</Words>
  <Application>Microsoft Macintosh PowerPoint</Application>
  <PresentationFormat>On-screen Show (16:9)</PresentationFormat>
  <Paragraphs>479</Paragraphs>
  <Slides>41</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Zapf Dingbats</vt:lpstr>
      <vt:lpstr>Arial</vt:lpstr>
      <vt:lpstr>Avenir Book</vt:lpstr>
      <vt:lpstr>Calibri</vt:lpstr>
      <vt:lpstr>Lato</vt:lpstr>
      <vt:lpstr>1_Office Theme</vt:lpstr>
      <vt:lpstr>The Practical Advantages of Distributed Virtual Machines and How They Work</vt:lpstr>
      <vt:lpstr>Goals for this talk</vt:lpstr>
      <vt:lpstr>Establish A Clear Value Proposition</vt:lpstr>
      <vt:lpstr>So, what is it?</vt:lpstr>
      <vt:lpstr>Historical Triggers ~2011</vt:lpstr>
      <vt:lpstr>Memory-Density/Core-Density Declining… (Hennesey/Patterson)</vt:lpstr>
      <vt:lpstr>Traditional virtualization…</vt:lpstr>
      <vt:lpstr>TidalScale virtualization</vt:lpstr>
      <vt:lpstr>Memory-Density/Core-Density Declining…</vt:lpstr>
      <vt:lpstr>Working Sets – Processor and Memory Affinity</vt:lpstr>
      <vt:lpstr>What about migration and decision overhead?</vt:lpstr>
      <vt:lpstr>Rethinking DRAM from the SW Point of View</vt:lpstr>
      <vt:lpstr>All-Cache Architecture Implications</vt:lpstr>
      <vt:lpstr>Under the Hood </vt:lpstr>
      <vt:lpstr>Under The Hood (move the definition of memory?)</vt:lpstr>
      <vt:lpstr>Under The Hood (or move the processor?)</vt:lpstr>
      <vt:lpstr>Nodes, Memory and Processors</vt:lpstr>
      <vt:lpstr>Up or Out? Best of Both Worlds</vt:lpstr>
      <vt:lpstr>When the DVM is designed correctly, the OS and apps just run</vt:lpstr>
      <vt:lpstr>Optimization Philosophy Based on ML</vt:lpstr>
      <vt:lpstr>How? Multidimensional Strategic Decisions</vt:lpstr>
      <vt:lpstr>What about migration and decision overhead?</vt:lpstr>
      <vt:lpstr>A stall results in an interrupt (aka VMExit)</vt:lpstr>
      <vt:lpstr>Machine Learning</vt:lpstr>
      <vt:lpstr>Treatment of I/O</vt:lpstr>
      <vt:lpstr>Problem: Firewalled Schedulers</vt:lpstr>
      <vt:lpstr>An Example</vt:lpstr>
      <vt:lpstr>One Solution</vt:lpstr>
      <vt:lpstr>Page Migration AND Processor Migration  </vt:lpstr>
      <vt:lpstr>Oracle 18c: Star Schema Benchmark, Scale Factor 1500 TidalScale Performance</vt:lpstr>
      <vt:lpstr>Oracle 18c: Star Schema Benchmark, Scale Factor 1500 TidalScale Performance</vt:lpstr>
      <vt:lpstr>PowerPoint Presentation</vt:lpstr>
      <vt:lpstr>Reliability, Resiliency, and Compatibility</vt:lpstr>
      <vt:lpstr>PowerPoint Presentation</vt:lpstr>
      <vt:lpstr>PowerPoint Presentation</vt:lpstr>
      <vt:lpstr>Pre-CXL Memory Appliance Proof of Concept</vt:lpstr>
      <vt:lpstr>Oracle TPC-H:  BareMetal Server vs. Server + NAM</vt:lpstr>
      <vt:lpstr>Oracle TPC-H:  BareMetal Server vs. Server + NAM Row Store (RS) vs. Column Store (CS)</vt:lpstr>
      <vt:lpstr>Benefits</vt:lpstr>
      <vt:lpstr>Summary</vt:lpstr>
      <vt:lpstr>“This is the way all servers will be built in the future” - Gordon Bell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Juhi Muthal</dc:creator>
  <cp:keywords/>
  <dc:description/>
  <cp:lastModifiedBy>Ike Nassi</cp:lastModifiedBy>
  <cp:revision>387</cp:revision>
  <dcterms:created xsi:type="dcterms:W3CDTF">2020-02-19T21:33:05Z</dcterms:created>
  <dcterms:modified xsi:type="dcterms:W3CDTF">2023-02-05T20:11:35Z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0x010100925C94DA7183684DB2834553E8D5A0F5</vt:lpwstr>
  </property>
</Properties>
</file>